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29LT Bukra Semi Condensed Bold" panose="020B0604020202020204" charset="-78"/>
      <p:regular r:id="rId20"/>
    </p:embeddedFont>
    <p:embeddedFont>
      <p:font typeface="Abril Fatface" panose="02000503000000020003" pitchFamily="2" charset="-94"/>
      <p:regular r:id="rId21"/>
    </p:embeddedFont>
    <p:embeddedFont>
      <p:font typeface="Arial Bold" panose="020B0604020202020204" charset="-94"/>
      <p:regular r:id="rId22"/>
    </p:embeddedFont>
    <p:embeddedFont>
      <p:font typeface="Bebas Neue Bold" panose="020B0604020202020204" charset="-94"/>
      <p:regular r:id="rId23"/>
    </p:embeddedFont>
    <p:embeddedFont>
      <p:font typeface="DM Sans" pitchFamily="2" charset="-94"/>
      <p:regular r:id="rId24"/>
    </p:embeddedFont>
    <p:embeddedFont>
      <p:font typeface="Roboto" panose="02000000000000000000" pitchFamily="2" charset="0"/>
      <p:regular r:id="rId25"/>
    </p:embeddedFont>
    <p:embeddedFont>
      <p:font typeface="Roboto Bold" panose="02000000000000000000" charset="0"/>
      <p:regular r:id="rId26"/>
    </p:embeddedFont>
    <p:embeddedFont>
      <p:font typeface="Roboto Bold Italic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4" d="100"/>
          <a:sy n="74" d="100"/>
        </p:scale>
        <p:origin x="5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5.png"/><Relationship Id="rId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27.png"/><Relationship Id="rId10"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31.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17.png"/><Relationship Id="rId5" Type="http://schemas.openxmlformats.org/officeDocument/2006/relationships/image" Target="../media/image29.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28.png"/><Relationship Id="rId9" Type="http://schemas.openxmlformats.org/officeDocument/2006/relationships/image" Target="../media/image15.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34.svg"/><Relationship Id="rId10" Type="http://schemas.openxmlformats.org/officeDocument/2006/relationships/image" Target="../media/image19.png"/><Relationship Id="rId4" Type="http://schemas.openxmlformats.org/officeDocument/2006/relationships/image" Target="../media/image3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jpe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grpSp>
        <p:nvGrpSpPr>
          <p:cNvPr id="3" name="Group 3"/>
          <p:cNvGrpSpPr/>
          <p:nvPr/>
        </p:nvGrpSpPr>
        <p:grpSpPr>
          <a:xfrm>
            <a:off x="-668436" y="1384300"/>
            <a:ext cx="5750608" cy="5750608"/>
            <a:chOff x="0" y="0"/>
            <a:chExt cx="7667477" cy="7667477"/>
          </a:xfrm>
        </p:grpSpPr>
        <p:sp>
          <p:nvSpPr>
            <p:cNvPr id="4" name="Freeform 4"/>
            <p:cNvSpPr/>
            <p:nvPr/>
          </p:nvSpPr>
          <p:spPr>
            <a:xfrm>
              <a:off x="0" y="0"/>
              <a:ext cx="7667477" cy="7667477"/>
            </a:xfrm>
            <a:custGeom>
              <a:avLst/>
              <a:gdLst/>
              <a:ahLst/>
              <a:cxnLst/>
              <a:rect l="l" t="t" r="r" b="b"/>
              <a:pathLst>
                <a:path w="7667477" h="7667477">
                  <a:moveTo>
                    <a:pt x="0" y="0"/>
                  </a:moveTo>
                  <a:lnTo>
                    <a:pt x="7667477" y="0"/>
                  </a:lnTo>
                  <a:lnTo>
                    <a:pt x="7667477" y="7667477"/>
                  </a:lnTo>
                  <a:lnTo>
                    <a:pt x="0" y="7667477"/>
                  </a:lnTo>
                  <a:lnTo>
                    <a:pt x="0" y="0"/>
                  </a:lnTo>
                  <a:close/>
                </a:path>
              </a:pathLst>
            </a:custGeom>
            <a:blipFill>
              <a:blip r:embed="rId3"/>
              <a:stretch>
                <a:fillRect/>
              </a:stretch>
            </a:blipFill>
          </p:spPr>
          <p:txBody>
            <a:bodyPr/>
            <a:lstStyle/>
            <a:p>
              <a:endParaRPr lang="tr-TR"/>
            </a:p>
          </p:txBody>
        </p:sp>
        <p:sp>
          <p:nvSpPr>
            <p:cNvPr id="5" name="Freeform 5"/>
            <p:cNvSpPr/>
            <p:nvPr/>
          </p:nvSpPr>
          <p:spPr>
            <a:xfrm>
              <a:off x="5973490" y="3419215"/>
              <a:ext cx="1056706" cy="974372"/>
            </a:xfrm>
            <a:custGeom>
              <a:avLst/>
              <a:gdLst/>
              <a:ahLst/>
              <a:cxnLst/>
              <a:rect l="l" t="t" r="r" b="b"/>
              <a:pathLst>
                <a:path w="1056706" h="974372">
                  <a:moveTo>
                    <a:pt x="0" y="0"/>
                  </a:moveTo>
                  <a:lnTo>
                    <a:pt x="1056706" y="0"/>
                  </a:lnTo>
                  <a:lnTo>
                    <a:pt x="1056706" y="974372"/>
                  </a:lnTo>
                  <a:lnTo>
                    <a:pt x="0" y="974372"/>
                  </a:lnTo>
                  <a:lnTo>
                    <a:pt x="0" y="0"/>
                  </a:lnTo>
                  <a:close/>
                </a:path>
              </a:pathLst>
            </a:custGeom>
            <a:blipFill>
              <a:blip r:embed="rId4"/>
              <a:stretch>
                <a:fillRect l="-282" r="-282" b="-13311"/>
              </a:stretch>
            </a:blipFill>
          </p:spPr>
          <p:txBody>
            <a:bodyPr/>
            <a:lstStyle/>
            <a:p>
              <a:endParaRPr lang="tr-TR"/>
            </a:p>
          </p:txBody>
        </p:sp>
      </p:grpSp>
      <p:sp>
        <p:nvSpPr>
          <p:cNvPr id="6" name="Freeform 6"/>
          <p:cNvSpPr/>
          <p:nvPr/>
        </p:nvSpPr>
        <p:spPr>
          <a:xfrm>
            <a:off x="12395054" y="-230991"/>
            <a:ext cx="11010899" cy="11010899"/>
          </a:xfrm>
          <a:custGeom>
            <a:avLst/>
            <a:gdLst/>
            <a:ahLst/>
            <a:cxnLst/>
            <a:rect l="l" t="t" r="r" b="b"/>
            <a:pathLst>
              <a:path w="11010899" h="11010899">
                <a:moveTo>
                  <a:pt x="0" y="0"/>
                </a:moveTo>
                <a:lnTo>
                  <a:pt x="11010900" y="0"/>
                </a:lnTo>
                <a:lnTo>
                  <a:pt x="11010900" y="11010900"/>
                </a:lnTo>
                <a:lnTo>
                  <a:pt x="0" y="11010900"/>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AutoShape 7"/>
          <p:cNvSpPr/>
          <p:nvPr/>
        </p:nvSpPr>
        <p:spPr>
          <a:xfrm>
            <a:off x="-1410068" y="3505200"/>
            <a:ext cx="6492240" cy="0"/>
          </a:xfrm>
          <a:prstGeom prst="line">
            <a:avLst/>
          </a:prstGeom>
          <a:ln w="38100" cap="flat">
            <a:solidFill>
              <a:srgbClr val="18446D"/>
            </a:solidFill>
            <a:prstDash val="solid"/>
            <a:headEnd type="none" w="sm" len="sm"/>
            <a:tailEnd type="triangle" w="lg" len="med"/>
          </a:ln>
        </p:spPr>
        <p:txBody>
          <a:bodyPr/>
          <a:lstStyle/>
          <a:p>
            <a:endParaRPr lang="tr-TR"/>
          </a:p>
        </p:txBody>
      </p:sp>
      <p:sp>
        <p:nvSpPr>
          <p:cNvPr id="8" name="Freeform 8"/>
          <p:cNvSpPr/>
          <p:nvPr/>
        </p:nvSpPr>
        <p:spPr>
          <a:xfrm>
            <a:off x="-214810" y="7413965"/>
            <a:ext cx="10593963" cy="1342836"/>
          </a:xfrm>
          <a:custGeom>
            <a:avLst/>
            <a:gdLst/>
            <a:ahLst/>
            <a:cxnLst/>
            <a:rect l="l" t="t" r="r" b="b"/>
            <a:pathLst>
              <a:path w="10593963" h="1342836">
                <a:moveTo>
                  <a:pt x="0" y="0"/>
                </a:moveTo>
                <a:lnTo>
                  <a:pt x="10593963" y="0"/>
                </a:lnTo>
                <a:lnTo>
                  <a:pt x="10593963" y="1342836"/>
                </a:lnTo>
                <a:lnTo>
                  <a:pt x="0" y="1342836"/>
                </a:lnTo>
                <a:lnTo>
                  <a:pt x="0" y="0"/>
                </a:lnTo>
                <a:close/>
              </a:path>
            </a:pathLst>
          </a:custGeom>
          <a:blipFill>
            <a:blip r:embed="rId7"/>
            <a:stretch>
              <a:fillRect r="-4026"/>
            </a:stretch>
          </a:blipFill>
        </p:spPr>
        <p:txBody>
          <a:bodyPr/>
          <a:lstStyle/>
          <a:p>
            <a:endParaRPr lang="tr-TR"/>
          </a:p>
        </p:txBody>
      </p:sp>
      <p:sp>
        <p:nvSpPr>
          <p:cNvPr id="9" name="TextBox 9"/>
          <p:cNvSpPr txBox="1"/>
          <p:nvPr/>
        </p:nvSpPr>
        <p:spPr>
          <a:xfrm>
            <a:off x="496512" y="563628"/>
            <a:ext cx="9755518" cy="904744"/>
          </a:xfrm>
          <a:prstGeom prst="rect">
            <a:avLst/>
          </a:prstGeom>
        </p:spPr>
        <p:txBody>
          <a:bodyPr lIns="0" tIns="0" rIns="0" bIns="0" rtlCol="0" anchor="t">
            <a:spAutoFit/>
          </a:bodyPr>
          <a:lstStyle/>
          <a:p>
            <a:pPr algn="ctr">
              <a:lnSpc>
                <a:spcPts val="6299"/>
              </a:lnSpc>
              <a:spcBef>
                <a:spcPct val="0"/>
              </a:spcBef>
            </a:pPr>
            <a:r>
              <a:rPr lang="en-US" sz="4499">
                <a:solidFill>
                  <a:srgbClr val="18446D"/>
                </a:solidFill>
                <a:latin typeface="29LT Bukra Semi Condensed Bold"/>
                <a:ea typeface="29LT Bukra Semi Condensed Bold"/>
                <a:cs typeface="29LT Bukra Semi Condensed Bold"/>
                <a:sym typeface="29LT Bukra Semi Condensed Bold"/>
              </a:rPr>
              <a:t>TÜRKÇE DOĞAL DİL İŞLEME YARIŞMASI</a:t>
            </a:r>
          </a:p>
        </p:txBody>
      </p:sp>
      <p:sp>
        <p:nvSpPr>
          <p:cNvPr id="10" name="TextBox 10"/>
          <p:cNvSpPr txBox="1"/>
          <p:nvPr/>
        </p:nvSpPr>
        <p:spPr>
          <a:xfrm>
            <a:off x="496512" y="1364698"/>
            <a:ext cx="6122293" cy="812735"/>
          </a:xfrm>
          <a:prstGeom prst="rect">
            <a:avLst/>
          </a:prstGeom>
        </p:spPr>
        <p:txBody>
          <a:bodyPr lIns="0" tIns="0" rIns="0" bIns="0" rtlCol="0" anchor="t">
            <a:spAutoFit/>
          </a:bodyPr>
          <a:lstStyle/>
          <a:p>
            <a:pPr algn="ctr">
              <a:lnSpc>
                <a:spcPts val="5599"/>
              </a:lnSpc>
              <a:spcBef>
                <a:spcPct val="0"/>
              </a:spcBef>
            </a:pPr>
            <a:r>
              <a:rPr lang="en-US" sz="3999">
                <a:solidFill>
                  <a:srgbClr val="18446D"/>
                </a:solidFill>
                <a:latin typeface="29LT Bukra Semi Condensed Bold"/>
                <a:ea typeface="29LT Bukra Semi Condensed Bold"/>
                <a:cs typeface="29LT Bukra Semi Condensed Bold"/>
                <a:sym typeface="29LT Bukra Semi Condensed Bold"/>
              </a:rPr>
              <a:t>Doğal Dil İşleme Senaryosu</a:t>
            </a:r>
          </a:p>
        </p:txBody>
      </p:sp>
      <p:sp>
        <p:nvSpPr>
          <p:cNvPr id="11" name="TextBox 11"/>
          <p:cNvSpPr txBox="1"/>
          <p:nvPr/>
        </p:nvSpPr>
        <p:spPr>
          <a:xfrm>
            <a:off x="6787493" y="1390700"/>
            <a:ext cx="1159040" cy="770256"/>
          </a:xfrm>
          <a:prstGeom prst="rect">
            <a:avLst/>
          </a:prstGeom>
        </p:spPr>
        <p:txBody>
          <a:bodyPr lIns="0" tIns="0" rIns="0" bIns="0" rtlCol="0" anchor="t">
            <a:spAutoFit/>
          </a:bodyPr>
          <a:lstStyle/>
          <a:p>
            <a:pPr algn="ctr">
              <a:lnSpc>
                <a:spcPts val="5319"/>
              </a:lnSpc>
              <a:spcBef>
                <a:spcPct val="0"/>
              </a:spcBef>
            </a:pPr>
            <a:r>
              <a:rPr lang="en-US" sz="3799">
                <a:solidFill>
                  <a:srgbClr val="18446D"/>
                </a:solidFill>
                <a:latin typeface="29LT Bukra Semi Condensed Bold"/>
                <a:ea typeface="29LT Bukra Semi Condensed Bold"/>
                <a:cs typeface="29LT Bukra Semi Condensed Bold"/>
                <a:sym typeface="29LT Bukra Semi Condensed Bold"/>
              </a:rPr>
              <a:t>2024</a:t>
            </a:r>
          </a:p>
        </p:txBody>
      </p:sp>
      <p:sp>
        <p:nvSpPr>
          <p:cNvPr id="12" name="TextBox 12"/>
          <p:cNvSpPr txBox="1"/>
          <p:nvPr/>
        </p:nvSpPr>
        <p:spPr>
          <a:xfrm>
            <a:off x="496347" y="2112062"/>
            <a:ext cx="4097900" cy="796258"/>
          </a:xfrm>
          <a:prstGeom prst="rect">
            <a:avLst/>
          </a:prstGeom>
        </p:spPr>
        <p:txBody>
          <a:bodyPr lIns="0" tIns="0" rIns="0" bIns="0" rtlCol="0" anchor="t">
            <a:spAutoFit/>
          </a:bodyPr>
          <a:lstStyle/>
          <a:p>
            <a:pPr algn="ctr">
              <a:lnSpc>
                <a:spcPts val="5459"/>
              </a:lnSpc>
              <a:spcBef>
                <a:spcPct val="0"/>
              </a:spcBef>
            </a:pPr>
            <a:r>
              <a:rPr lang="en-US" sz="3899">
                <a:solidFill>
                  <a:srgbClr val="18446D"/>
                </a:solidFill>
                <a:latin typeface="29LT Bukra Semi Condensed Bold"/>
                <a:ea typeface="29LT Bukra Semi Condensed Bold"/>
                <a:cs typeface="29LT Bukra Semi Condensed Bold"/>
                <a:sym typeface="29LT Bukra Semi Condensed Bold"/>
              </a:rPr>
              <a:t>BERT</a:t>
            </a:r>
            <a:r>
              <a:rPr lang="en-US" sz="3899">
                <a:solidFill>
                  <a:srgbClr val="000000"/>
                </a:solidFill>
                <a:latin typeface="29LT Bukra Semi Condensed Bold"/>
                <a:ea typeface="29LT Bukra Semi Condensed Bold"/>
                <a:cs typeface="29LT Bukra Semi Condensed Bold"/>
                <a:sym typeface="29LT Bukra Semi Condensed Bold"/>
              </a:rPr>
              <a:t>e</a:t>
            </a:r>
            <a:r>
              <a:rPr lang="en-US" sz="3899">
                <a:solidFill>
                  <a:srgbClr val="18446D"/>
                </a:solidFill>
                <a:latin typeface="29LT Bukra Semi Condensed Bold"/>
                <a:ea typeface="29LT Bukra Semi Condensed Bold"/>
                <a:cs typeface="29LT Bukra Semi Condensed Bold"/>
                <a:sym typeface="29LT Bukra Semi Condensed Bold"/>
              </a:rPr>
              <a:t>M</a:t>
            </a:r>
            <a:r>
              <a:rPr lang="en-US" sz="3899">
                <a:solidFill>
                  <a:srgbClr val="000000"/>
                </a:solidFill>
                <a:latin typeface="29LT Bukra Semi Condensed Bold"/>
                <a:ea typeface="29LT Bukra Semi Condensed Bold"/>
                <a:cs typeface="29LT Bukra Semi Condensed Bold"/>
                <a:sym typeface="29LT Bukra Semi Condensed Bold"/>
              </a:rPr>
              <a:t>a</a:t>
            </a:r>
            <a:r>
              <a:rPr lang="en-US" sz="3899">
                <a:solidFill>
                  <a:srgbClr val="18446D"/>
                </a:solidFill>
                <a:latin typeface="29LT Bukra Semi Condensed Bold"/>
                <a:ea typeface="29LT Bukra Semi Condensed Bold"/>
                <a:cs typeface="29LT Bukra Semi Condensed Bold"/>
                <a:sym typeface="29LT Bukra Semi Condensed Bold"/>
              </a:rPr>
              <a:t>L  TAKIMI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grpSp>
        <p:nvGrpSpPr>
          <p:cNvPr id="3" name="Group 3"/>
          <p:cNvGrpSpPr/>
          <p:nvPr/>
        </p:nvGrpSpPr>
        <p:grpSpPr>
          <a:xfrm>
            <a:off x="-514350" y="-206112"/>
            <a:ext cx="2879988" cy="10859457"/>
            <a:chOff x="0" y="0"/>
            <a:chExt cx="758515" cy="2860104"/>
          </a:xfrm>
        </p:grpSpPr>
        <p:sp>
          <p:nvSpPr>
            <p:cNvPr id="4" name="Freeform 4"/>
            <p:cNvSpPr/>
            <p:nvPr/>
          </p:nvSpPr>
          <p:spPr>
            <a:xfrm>
              <a:off x="0" y="0"/>
              <a:ext cx="758515" cy="2860104"/>
            </a:xfrm>
            <a:custGeom>
              <a:avLst/>
              <a:gdLst/>
              <a:ahLst/>
              <a:cxnLst/>
              <a:rect l="l" t="t" r="r" b="b"/>
              <a:pathLst>
                <a:path w="758515" h="2860104">
                  <a:moveTo>
                    <a:pt x="0" y="0"/>
                  </a:moveTo>
                  <a:lnTo>
                    <a:pt x="758515" y="0"/>
                  </a:lnTo>
                  <a:lnTo>
                    <a:pt x="758515" y="2860104"/>
                  </a:lnTo>
                  <a:lnTo>
                    <a:pt x="0" y="2860104"/>
                  </a:lnTo>
                  <a:close/>
                </a:path>
              </a:pathLst>
            </a:custGeom>
            <a:solidFill>
              <a:srgbClr val="5271FF"/>
            </a:solidFill>
          </p:spPr>
          <p:txBody>
            <a:bodyPr/>
            <a:lstStyle/>
            <a:p>
              <a:endParaRPr lang="tr-TR"/>
            </a:p>
          </p:txBody>
        </p:sp>
        <p:sp>
          <p:nvSpPr>
            <p:cNvPr id="5" name="TextBox 5"/>
            <p:cNvSpPr txBox="1"/>
            <p:nvPr/>
          </p:nvSpPr>
          <p:spPr>
            <a:xfrm>
              <a:off x="0" y="-28575"/>
              <a:ext cx="758515" cy="288867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54905" y="1701042"/>
            <a:ext cx="1821467" cy="18214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70519" y="1820855"/>
            <a:ext cx="1581840" cy="15818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tr-TR"/>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820"/>
                </a:lnSpc>
              </a:pPr>
              <a:endParaRPr/>
            </a:p>
          </p:txBody>
        </p:sp>
      </p:grpSp>
      <p:sp>
        <p:nvSpPr>
          <p:cNvPr id="12" name="Freeform 12"/>
          <p:cNvSpPr/>
          <p:nvPr/>
        </p:nvSpPr>
        <p:spPr>
          <a:xfrm>
            <a:off x="545253" y="473148"/>
            <a:ext cx="1111104" cy="1111104"/>
          </a:xfrm>
          <a:custGeom>
            <a:avLst/>
            <a:gdLst/>
            <a:ahLst/>
            <a:cxnLst/>
            <a:rect l="l" t="t" r="r" b="b"/>
            <a:pathLst>
              <a:path w="1111104" h="1111104">
                <a:moveTo>
                  <a:pt x="0" y="0"/>
                </a:moveTo>
                <a:lnTo>
                  <a:pt x="1111103" y="0"/>
                </a:lnTo>
                <a:lnTo>
                  <a:pt x="1111103" y="1111104"/>
                </a:lnTo>
                <a:lnTo>
                  <a:pt x="0" y="1111104"/>
                </a:lnTo>
                <a:lnTo>
                  <a:pt x="0" y="0"/>
                </a:lnTo>
                <a:close/>
              </a:path>
            </a:pathLst>
          </a:custGeom>
          <a:blipFill>
            <a:blip r:embed="rId3"/>
            <a:stretch>
              <a:fillRect/>
            </a:stretch>
          </a:blipFill>
        </p:spPr>
        <p:txBody>
          <a:bodyPr/>
          <a:lstStyle/>
          <a:p>
            <a:endParaRPr lang="tr-TR"/>
          </a:p>
        </p:txBody>
      </p:sp>
      <p:sp>
        <p:nvSpPr>
          <p:cNvPr id="13" name="Freeform 13"/>
          <p:cNvSpPr/>
          <p:nvPr/>
        </p:nvSpPr>
        <p:spPr>
          <a:xfrm>
            <a:off x="1811726" y="2057863"/>
            <a:ext cx="1107825" cy="1107825"/>
          </a:xfrm>
          <a:custGeom>
            <a:avLst/>
            <a:gdLst/>
            <a:ahLst/>
            <a:cxnLst/>
            <a:rect l="l" t="t" r="r" b="b"/>
            <a:pathLst>
              <a:path w="1107825" h="1107825">
                <a:moveTo>
                  <a:pt x="0" y="0"/>
                </a:moveTo>
                <a:lnTo>
                  <a:pt x="1107825" y="0"/>
                </a:lnTo>
                <a:lnTo>
                  <a:pt x="1107825" y="1107825"/>
                </a:lnTo>
                <a:lnTo>
                  <a:pt x="0" y="1107825"/>
                </a:lnTo>
                <a:lnTo>
                  <a:pt x="0" y="0"/>
                </a:lnTo>
                <a:close/>
              </a:path>
            </a:pathLst>
          </a:custGeom>
          <a:blipFill>
            <a:blip r:embed="rId4"/>
            <a:stretch>
              <a:fillRect/>
            </a:stretch>
          </a:blipFill>
        </p:spPr>
        <p:txBody>
          <a:bodyPr/>
          <a:lstStyle/>
          <a:p>
            <a:endParaRPr lang="tr-TR"/>
          </a:p>
        </p:txBody>
      </p:sp>
      <p:sp>
        <p:nvSpPr>
          <p:cNvPr id="14" name="Freeform 14"/>
          <p:cNvSpPr/>
          <p:nvPr/>
        </p:nvSpPr>
        <p:spPr>
          <a:xfrm>
            <a:off x="509393" y="3639299"/>
            <a:ext cx="1146963" cy="1146963"/>
          </a:xfrm>
          <a:custGeom>
            <a:avLst/>
            <a:gdLst/>
            <a:ahLst/>
            <a:cxnLst/>
            <a:rect l="l" t="t" r="r" b="b"/>
            <a:pathLst>
              <a:path w="1146963" h="1146963">
                <a:moveTo>
                  <a:pt x="0" y="0"/>
                </a:moveTo>
                <a:lnTo>
                  <a:pt x="1146963" y="0"/>
                </a:lnTo>
                <a:lnTo>
                  <a:pt x="1146963" y="1146963"/>
                </a:lnTo>
                <a:lnTo>
                  <a:pt x="0" y="1146963"/>
                </a:lnTo>
                <a:lnTo>
                  <a:pt x="0" y="0"/>
                </a:lnTo>
                <a:close/>
              </a:path>
            </a:pathLst>
          </a:custGeom>
          <a:blipFill>
            <a:blip r:embed="rId5"/>
            <a:stretch>
              <a:fillRect/>
            </a:stretch>
          </a:blipFill>
        </p:spPr>
        <p:txBody>
          <a:bodyPr/>
          <a:lstStyle/>
          <a:p>
            <a:endParaRPr lang="tr-TR"/>
          </a:p>
        </p:txBody>
      </p:sp>
      <p:sp>
        <p:nvSpPr>
          <p:cNvPr id="15" name="Freeform 15"/>
          <p:cNvSpPr/>
          <p:nvPr/>
        </p:nvSpPr>
        <p:spPr>
          <a:xfrm>
            <a:off x="513463" y="5081537"/>
            <a:ext cx="1087008" cy="1087008"/>
          </a:xfrm>
          <a:custGeom>
            <a:avLst/>
            <a:gdLst/>
            <a:ahLst/>
            <a:cxnLst/>
            <a:rect l="l" t="t" r="r" b="b"/>
            <a:pathLst>
              <a:path w="1087008" h="1087008">
                <a:moveTo>
                  <a:pt x="0" y="0"/>
                </a:moveTo>
                <a:lnTo>
                  <a:pt x="1087008" y="0"/>
                </a:lnTo>
                <a:lnTo>
                  <a:pt x="1087008" y="1087008"/>
                </a:lnTo>
                <a:lnTo>
                  <a:pt x="0" y="1087008"/>
                </a:lnTo>
                <a:lnTo>
                  <a:pt x="0" y="0"/>
                </a:lnTo>
                <a:close/>
              </a:path>
            </a:pathLst>
          </a:custGeom>
          <a:blipFill>
            <a:blip r:embed="rId6"/>
            <a:stretch>
              <a:fillRect/>
            </a:stretch>
          </a:blipFill>
        </p:spPr>
        <p:txBody>
          <a:bodyPr/>
          <a:lstStyle/>
          <a:p>
            <a:endParaRPr lang="tr-TR"/>
          </a:p>
        </p:txBody>
      </p:sp>
      <p:sp>
        <p:nvSpPr>
          <p:cNvPr id="16" name="Freeform 16"/>
          <p:cNvSpPr/>
          <p:nvPr/>
        </p:nvSpPr>
        <p:spPr>
          <a:xfrm>
            <a:off x="543416" y="6463820"/>
            <a:ext cx="1038613" cy="1038613"/>
          </a:xfrm>
          <a:custGeom>
            <a:avLst/>
            <a:gdLst/>
            <a:ahLst/>
            <a:cxnLst/>
            <a:rect l="l" t="t" r="r" b="b"/>
            <a:pathLst>
              <a:path w="1038613" h="1038613">
                <a:moveTo>
                  <a:pt x="0" y="0"/>
                </a:moveTo>
                <a:lnTo>
                  <a:pt x="1038613" y="0"/>
                </a:lnTo>
                <a:lnTo>
                  <a:pt x="1038613" y="1038614"/>
                </a:lnTo>
                <a:lnTo>
                  <a:pt x="0" y="1038614"/>
                </a:lnTo>
                <a:lnTo>
                  <a:pt x="0" y="0"/>
                </a:lnTo>
                <a:close/>
              </a:path>
            </a:pathLst>
          </a:custGeom>
          <a:blipFill>
            <a:blip r:embed="rId7"/>
            <a:stretch>
              <a:fillRect/>
            </a:stretch>
          </a:blipFill>
        </p:spPr>
        <p:txBody>
          <a:bodyPr/>
          <a:lstStyle/>
          <a:p>
            <a:endParaRPr lang="tr-TR"/>
          </a:p>
        </p:txBody>
      </p:sp>
      <p:sp>
        <p:nvSpPr>
          <p:cNvPr id="17" name="Freeform 17"/>
          <p:cNvSpPr/>
          <p:nvPr/>
        </p:nvSpPr>
        <p:spPr>
          <a:xfrm>
            <a:off x="489241" y="7797709"/>
            <a:ext cx="1078918" cy="1078918"/>
          </a:xfrm>
          <a:custGeom>
            <a:avLst/>
            <a:gdLst/>
            <a:ahLst/>
            <a:cxnLst/>
            <a:rect l="l" t="t" r="r" b="b"/>
            <a:pathLst>
              <a:path w="1078918" h="1078918">
                <a:moveTo>
                  <a:pt x="0" y="0"/>
                </a:moveTo>
                <a:lnTo>
                  <a:pt x="1078918" y="0"/>
                </a:lnTo>
                <a:lnTo>
                  <a:pt x="1078918" y="1078918"/>
                </a:lnTo>
                <a:lnTo>
                  <a:pt x="0" y="1078918"/>
                </a:lnTo>
                <a:lnTo>
                  <a:pt x="0" y="0"/>
                </a:lnTo>
                <a:close/>
              </a:path>
            </a:pathLst>
          </a:custGeom>
          <a:blipFill>
            <a:blip r:embed="rId8"/>
            <a:stretch>
              <a:fillRect/>
            </a:stretch>
          </a:blipFill>
        </p:spPr>
        <p:txBody>
          <a:bodyPr/>
          <a:lstStyle/>
          <a:p>
            <a:endParaRPr lang="tr-TR"/>
          </a:p>
        </p:txBody>
      </p:sp>
      <p:sp>
        <p:nvSpPr>
          <p:cNvPr id="18" name="Freeform 18"/>
          <p:cNvSpPr/>
          <p:nvPr/>
        </p:nvSpPr>
        <p:spPr>
          <a:xfrm>
            <a:off x="515148" y="9171902"/>
            <a:ext cx="1027103" cy="1027103"/>
          </a:xfrm>
          <a:custGeom>
            <a:avLst/>
            <a:gdLst/>
            <a:ahLst/>
            <a:cxnLst/>
            <a:rect l="l" t="t" r="r" b="b"/>
            <a:pathLst>
              <a:path w="1027103" h="1027103">
                <a:moveTo>
                  <a:pt x="0" y="0"/>
                </a:moveTo>
                <a:lnTo>
                  <a:pt x="1027104" y="0"/>
                </a:lnTo>
                <a:lnTo>
                  <a:pt x="1027104" y="1027103"/>
                </a:lnTo>
                <a:lnTo>
                  <a:pt x="0" y="1027103"/>
                </a:lnTo>
                <a:lnTo>
                  <a:pt x="0" y="0"/>
                </a:lnTo>
                <a:close/>
              </a:path>
            </a:pathLst>
          </a:custGeom>
          <a:blipFill>
            <a:blip r:embed="rId9"/>
            <a:stretch>
              <a:fillRect/>
            </a:stretch>
          </a:blipFill>
        </p:spPr>
        <p:txBody>
          <a:bodyPr/>
          <a:lstStyle/>
          <a:p>
            <a:endParaRPr lang="tr-TR"/>
          </a:p>
        </p:txBody>
      </p:sp>
      <p:sp>
        <p:nvSpPr>
          <p:cNvPr id="19" name="Freeform 19"/>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10"/>
            <a:stretch>
              <a:fillRect/>
            </a:stretch>
          </a:blipFill>
        </p:spPr>
        <p:txBody>
          <a:bodyPr/>
          <a:lstStyle/>
          <a:p>
            <a:endParaRPr lang="tr-TR"/>
          </a:p>
        </p:txBody>
      </p:sp>
      <p:sp>
        <p:nvSpPr>
          <p:cNvPr id="20" name="Freeform 20"/>
          <p:cNvSpPr/>
          <p:nvPr/>
        </p:nvSpPr>
        <p:spPr>
          <a:xfrm>
            <a:off x="3148151" y="2885874"/>
            <a:ext cx="3141598" cy="4515253"/>
          </a:xfrm>
          <a:custGeom>
            <a:avLst/>
            <a:gdLst/>
            <a:ahLst/>
            <a:cxnLst/>
            <a:rect l="l" t="t" r="r" b="b"/>
            <a:pathLst>
              <a:path w="3141598" h="4515253">
                <a:moveTo>
                  <a:pt x="0" y="0"/>
                </a:moveTo>
                <a:lnTo>
                  <a:pt x="3141598" y="0"/>
                </a:lnTo>
                <a:lnTo>
                  <a:pt x="3141598" y="4515252"/>
                </a:lnTo>
                <a:lnTo>
                  <a:pt x="0" y="4515252"/>
                </a:lnTo>
                <a:lnTo>
                  <a:pt x="0" y="0"/>
                </a:lnTo>
                <a:close/>
              </a:path>
            </a:pathLst>
          </a:custGeom>
          <a:blipFill>
            <a:blip r:embed="rId11"/>
            <a:stretch>
              <a:fillRect/>
            </a:stretch>
          </a:blipFill>
        </p:spPr>
        <p:txBody>
          <a:bodyPr/>
          <a:lstStyle/>
          <a:p>
            <a:endParaRPr lang="tr-TR"/>
          </a:p>
        </p:txBody>
      </p:sp>
      <p:sp>
        <p:nvSpPr>
          <p:cNvPr id="21" name="TextBox 21"/>
          <p:cNvSpPr txBox="1"/>
          <p:nvPr/>
        </p:nvSpPr>
        <p:spPr>
          <a:xfrm>
            <a:off x="3152359" y="462629"/>
            <a:ext cx="2720181" cy="890270"/>
          </a:xfrm>
          <a:prstGeom prst="rect">
            <a:avLst/>
          </a:prstGeom>
        </p:spPr>
        <p:txBody>
          <a:bodyPr lIns="0" tIns="0" rIns="0" bIns="0" rtlCol="0" anchor="t">
            <a:spAutoFit/>
          </a:bodyPr>
          <a:lstStyle/>
          <a:p>
            <a:pPr algn="ctr">
              <a:lnSpc>
                <a:spcPts val="6580"/>
              </a:lnSpc>
              <a:spcBef>
                <a:spcPct val="0"/>
              </a:spcBef>
            </a:pPr>
            <a:r>
              <a:rPr lang="en-US" sz="4700">
                <a:solidFill>
                  <a:srgbClr val="000000"/>
                </a:solidFill>
                <a:latin typeface="Arial"/>
                <a:ea typeface="Arial"/>
                <a:cs typeface="Arial"/>
                <a:sym typeface="Arial"/>
              </a:rPr>
              <a:t>Ön İşleme</a:t>
            </a:r>
          </a:p>
        </p:txBody>
      </p:sp>
      <p:grpSp>
        <p:nvGrpSpPr>
          <p:cNvPr id="22" name="Group 22"/>
          <p:cNvGrpSpPr/>
          <p:nvPr/>
        </p:nvGrpSpPr>
        <p:grpSpPr>
          <a:xfrm>
            <a:off x="7070799" y="2034730"/>
            <a:ext cx="5207001" cy="1750536"/>
            <a:chOff x="0" y="0"/>
            <a:chExt cx="6942668" cy="2334048"/>
          </a:xfrm>
        </p:grpSpPr>
        <p:sp>
          <p:nvSpPr>
            <p:cNvPr id="23" name="TextBox 23"/>
            <p:cNvSpPr txBox="1"/>
            <p:nvPr/>
          </p:nvSpPr>
          <p:spPr>
            <a:xfrm>
              <a:off x="0" y="572769"/>
              <a:ext cx="6942668" cy="1761278"/>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Roboto"/>
                  <a:ea typeface="Roboto"/>
                  <a:cs typeface="Roboto"/>
                  <a:sym typeface="Roboto"/>
                </a:rPr>
                <a:t>Turkcell'den 10 gb ek paket internet aldım, düşük veri modunu açtığım halde hemen hemen aynı süreler içinde bitti mecburiyetten ikinci 10 gb aldım</a:t>
              </a:r>
            </a:p>
          </p:txBody>
        </p:sp>
        <p:sp>
          <p:nvSpPr>
            <p:cNvPr id="24" name="TextBox 24"/>
            <p:cNvSpPr txBox="1"/>
            <p:nvPr/>
          </p:nvSpPr>
          <p:spPr>
            <a:xfrm>
              <a:off x="0" y="-57150"/>
              <a:ext cx="2364570" cy="459272"/>
            </a:xfrm>
            <a:prstGeom prst="rect">
              <a:avLst/>
            </a:prstGeom>
          </p:spPr>
          <p:txBody>
            <a:bodyPr lIns="0" tIns="0" rIns="0" bIns="0" rtlCol="0" anchor="t">
              <a:spAutoFit/>
            </a:bodyPr>
            <a:lstStyle/>
            <a:p>
              <a:pPr algn="l">
                <a:lnSpc>
                  <a:spcPts val="2800"/>
                </a:lnSpc>
                <a:spcBef>
                  <a:spcPct val="0"/>
                </a:spcBef>
              </a:pPr>
              <a:r>
                <a:rPr lang="en-US" sz="2000">
                  <a:solidFill>
                    <a:srgbClr val="5E17EB"/>
                  </a:solidFill>
                  <a:latin typeface="Roboto Bold"/>
                  <a:ea typeface="Roboto Bold"/>
                  <a:cs typeface="Roboto Bold"/>
                  <a:sym typeface="Roboto Bold"/>
                </a:rPr>
                <a:t>Normal metin:</a:t>
              </a:r>
            </a:p>
          </p:txBody>
        </p:sp>
      </p:grpSp>
      <p:grpSp>
        <p:nvGrpSpPr>
          <p:cNvPr id="25" name="Group 25"/>
          <p:cNvGrpSpPr/>
          <p:nvPr/>
        </p:nvGrpSpPr>
        <p:grpSpPr>
          <a:xfrm>
            <a:off x="12556633" y="2034730"/>
            <a:ext cx="5207001" cy="2083911"/>
            <a:chOff x="0" y="0"/>
            <a:chExt cx="6942668" cy="2778548"/>
          </a:xfrm>
        </p:grpSpPr>
        <p:sp>
          <p:nvSpPr>
            <p:cNvPr id="26" name="TextBox 26"/>
            <p:cNvSpPr txBox="1"/>
            <p:nvPr/>
          </p:nvSpPr>
          <p:spPr>
            <a:xfrm>
              <a:off x="0" y="572769"/>
              <a:ext cx="6942668" cy="2205779"/>
            </a:xfrm>
            <a:prstGeom prst="rect">
              <a:avLst/>
            </a:prstGeom>
          </p:spPr>
          <p:txBody>
            <a:bodyPr lIns="0" tIns="0" rIns="0" bIns="0" rtlCol="0" anchor="t">
              <a:spAutoFit/>
            </a:bodyPr>
            <a:lstStyle/>
            <a:p>
              <a:pPr algn="just">
                <a:lnSpc>
                  <a:spcPts val="2659"/>
                </a:lnSpc>
              </a:pPr>
              <a:r>
                <a:rPr lang="en-US" sz="1899">
                  <a:solidFill>
                    <a:srgbClr val="000000"/>
                  </a:solidFill>
                  <a:latin typeface="Roboto"/>
                  <a:ea typeface="Roboto"/>
                  <a:cs typeface="Roboto"/>
                  <a:sym typeface="Roboto"/>
                </a:rPr>
                <a:t>turkcell den 10 gb ek paket internet aldım düşük veri modunu açtığım halde hemen hemen aynı süreler içinde bitti mecburiyetten ikinci 10 gb aldım</a:t>
              </a:r>
            </a:p>
            <a:p>
              <a:pPr algn="just">
                <a:lnSpc>
                  <a:spcPts val="2659"/>
                </a:lnSpc>
                <a:spcBef>
                  <a:spcPct val="0"/>
                </a:spcBef>
              </a:pPr>
              <a:endParaRPr lang="en-US" sz="1899">
                <a:solidFill>
                  <a:srgbClr val="000000"/>
                </a:solidFill>
                <a:latin typeface="Roboto"/>
                <a:ea typeface="Roboto"/>
                <a:cs typeface="Roboto"/>
                <a:sym typeface="Roboto"/>
              </a:endParaRPr>
            </a:p>
          </p:txBody>
        </p:sp>
        <p:sp>
          <p:nvSpPr>
            <p:cNvPr id="27" name="TextBox 27"/>
            <p:cNvSpPr txBox="1"/>
            <p:nvPr/>
          </p:nvSpPr>
          <p:spPr>
            <a:xfrm>
              <a:off x="0" y="-57150"/>
              <a:ext cx="3245103" cy="459272"/>
            </a:xfrm>
            <a:prstGeom prst="rect">
              <a:avLst/>
            </a:prstGeom>
          </p:spPr>
          <p:txBody>
            <a:bodyPr lIns="0" tIns="0" rIns="0" bIns="0" rtlCol="0" anchor="t">
              <a:spAutoFit/>
            </a:bodyPr>
            <a:lstStyle/>
            <a:p>
              <a:pPr algn="l">
                <a:lnSpc>
                  <a:spcPts val="2800"/>
                </a:lnSpc>
                <a:spcBef>
                  <a:spcPct val="0"/>
                </a:spcBef>
              </a:pPr>
              <a:r>
                <a:rPr lang="en-US" sz="2000">
                  <a:solidFill>
                    <a:srgbClr val="5E17EB"/>
                  </a:solidFill>
                  <a:latin typeface="Roboto Bold"/>
                  <a:ea typeface="Roboto Bold"/>
                  <a:cs typeface="Roboto Bold"/>
                  <a:sym typeface="Roboto Bold"/>
                </a:rPr>
                <a:t>Temizlenmiş metin:</a:t>
              </a:r>
            </a:p>
          </p:txBody>
        </p:sp>
      </p:grpSp>
      <p:grpSp>
        <p:nvGrpSpPr>
          <p:cNvPr id="28" name="Group 28"/>
          <p:cNvGrpSpPr/>
          <p:nvPr/>
        </p:nvGrpSpPr>
        <p:grpSpPr>
          <a:xfrm>
            <a:off x="7070799" y="4244682"/>
            <a:ext cx="5207001" cy="1750536"/>
            <a:chOff x="0" y="0"/>
            <a:chExt cx="6942668" cy="2334048"/>
          </a:xfrm>
        </p:grpSpPr>
        <p:sp>
          <p:nvSpPr>
            <p:cNvPr id="29" name="TextBox 29"/>
            <p:cNvSpPr txBox="1"/>
            <p:nvPr/>
          </p:nvSpPr>
          <p:spPr>
            <a:xfrm>
              <a:off x="0" y="572769"/>
              <a:ext cx="6942668" cy="1761278"/>
            </a:xfrm>
            <a:prstGeom prst="rect">
              <a:avLst/>
            </a:prstGeom>
          </p:spPr>
          <p:txBody>
            <a:bodyPr lIns="0" tIns="0" rIns="0" bIns="0" rtlCol="0" anchor="t">
              <a:spAutoFit/>
            </a:bodyPr>
            <a:lstStyle/>
            <a:p>
              <a:pPr algn="just">
                <a:lnSpc>
                  <a:spcPts val="2659"/>
                </a:lnSpc>
              </a:pPr>
              <a:r>
                <a:rPr lang="en-US" sz="1899">
                  <a:solidFill>
                    <a:srgbClr val="000000"/>
                  </a:solidFill>
                  <a:latin typeface="Roboto"/>
                  <a:ea typeface="Roboto"/>
                  <a:cs typeface="Roboto"/>
                  <a:sym typeface="Roboto"/>
                </a:rPr>
                <a:t>Hattın sahibide pay kullanıcı bilgileride bana ait bir işide düzgün yapın be kardeşim ya </a:t>
              </a:r>
            </a:p>
            <a:p>
              <a:pPr algn="just">
                <a:lnSpc>
                  <a:spcPts val="2659"/>
                </a:lnSpc>
              </a:pPr>
              <a:r>
                <a:rPr lang="en-US" sz="1899">
                  <a:solidFill>
                    <a:srgbClr val="000000"/>
                  </a:solidFill>
                  <a:latin typeface="Roboto"/>
                  <a:ea typeface="Roboto"/>
                  <a:cs typeface="Roboto"/>
                  <a:sym typeface="Roboto"/>
                </a:rPr>
                <a:t>@VodafoneTR</a:t>
              </a:r>
            </a:p>
            <a:p>
              <a:pPr algn="just">
                <a:lnSpc>
                  <a:spcPts val="2659"/>
                </a:lnSpc>
                <a:spcBef>
                  <a:spcPct val="0"/>
                </a:spcBef>
              </a:pPr>
              <a:r>
                <a:rPr lang="en-US" sz="1899">
                  <a:solidFill>
                    <a:srgbClr val="000000"/>
                  </a:solidFill>
                  <a:latin typeface="Roboto"/>
                  <a:ea typeface="Roboto"/>
                  <a:cs typeface="Roboto"/>
                  <a:sym typeface="Roboto"/>
                </a:rPr>
                <a:t> ben sizden bıktım yeter.... #VODAFONE</a:t>
              </a:r>
            </a:p>
          </p:txBody>
        </p:sp>
        <p:sp>
          <p:nvSpPr>
            <p:cNvPr id="30" name="TextBox 30"/>
            <p:cNvSpPr txBox="1"/>
            <p:nvPr/>
          </p:nvSpPr>
          <p:spPr>
            <a:xfrm>
              <a:off x="0" y="-57150"/>
              <a:ext cx="2364570" cy="459272"/>
            </a:xfrm>
            <a:prstGeom prst="rect">
              <a:avLst/>
            </a:prstGeom>
          </p:spPr>
          <p:txBody>
            <a:bodyPr lIns="0" tIns="0" rIns="0" bIns="0" rtlCol="0" anchor="t">
              <a:spAutoFit/>
            </a:bodyPr>
            <a:lstStyle/>
            <a:p>
              <a:pPr algn="l">
                <a:lnSpc>
                  <a:spcPts val="2800"/>
                </a:lnSpc>
                <a:spcBef>
                  <a:spcPct val="0"/>
                </a:spcBef>
              </a:pPr>
              <a:r>
                <a:rPr lang="en-US" sz="2000">
                  <a:solidFill>
                    <a:srgbClr val="FF914D"/>
                  </a:solidFill>
                  <a:latin typeface="Roboto Bold"/>
                  <a:ea typeface="Roboto Bold"/>
                  <a:cs typeface="Roboto Bold"/>
                  <a:sym typeface="Roboto Bold"/>
                </a:rPr>
                <a:t>Normal metin:</a:t>
              </a:r>
            </a:p>
          </p:txBody>
        </p:sp>
      </p:grpSp>
      <p:grpSp>
        <p:nvGrpSpPr>
          <p:cNvPr id="31" name="Group 31"/>
          <p:cNvGrpSpPr/>
          <p:nvPr/>
        </p:nvGrpSpPr>
        <p:grpSpPr>
          <a:xfrm>
            <a:off x="12556633" y="4244682"/>
            <a:ext cx="5207001" cy="1750536"/>
            <a:chOff x="0" y="0"/>
            <a:chExt cx="6942668" cy="2334048"/>
          </a:xfrm>
        </p:grpSpPr>
        <p:sp>
          <p:nvSpPr>
            <p:cNvPr id="32" name="TextBox 32"/>
            <p:cNvSpPr txBox="1"/>
            <p:nvPr/>
          </p:nvSpPr>
          <p:spPr>
            <a:xfrm>
              <a:off x="0" y="572769"/>
              <a:ext cx="6942668" cy="1761278"/>
            </a:xfrm>
            <a:prstGeom prst="rect">
              <a:avLst/>
            </a:prstGeom>
          </p:spPr>
          <p:txBody>
            <a:bodyPr lIns="0" tIns="0" rIns="0" bIns="0" rtlCol="0" anchor="t">
              <a:spAutoFit/>
            </a:bodyPr>
            <a:lstStyle/>
            <a:p>
              <a:pPr algn="just">
                <a:lnSpc>
                  <a:spcPts val="2659"/>
                </a:lnSpc>
              </a:pPr>
              <a:r>
                <a:rPr lang="en-US" sz="1899">
                  <a:solidFill>
                    <a:srgbClr val="000000"/>
                  </a:solidFill>
                  <a:latin typeface="Roboto"/>
                  <a:ea typeface="Roboto"/>
                  <a:cs typeface="Roboto"/>
                  <a:sym typeface="Roboto"/>
                </a:rPr>
                <a:t>hattın sahibide pay kullanıcı bilgileride bana ait bir işide düzgün yapın be kardeşim ya vodafonetr ben sizden bıktım yeter vodafone</a:t>
              </a:r>
            </a:p>
            <a:p>
              <a:pPr algn="just">
                <a:lnSpc>
                  <a:spcPts val="2659"/>
                </a:lnSpc>
                <a:spcBef>
                  <a:spcPct val="0"/>
                </a:spcBef>
              </a:pPr>
              <a:endParaRPr lang="en-US" sz="1899">
                <a:solidFill>
                  <a:srgbClr val="000000"/>
                </a:solidFill>
                <a:latin typeface="Roboto"/>
                <a:ea typeface="Roboto"/>
                <a:cs typeface="Roboto"/>
                <a:sym typeface="Roboto"/>
              </a:endParaRPr>
            </a:p>
          </p:txBody>
        </p:sp>
        <p:sp>
          <p:nvSpPr>
            <p:cNvPr id="33" name="TextBox 33"/>
            <p:cNvSpPr txBox="1"/>
            <p:nvPr/>
          </p:nvSpPr>
          <p:spPr>
            <a:xfrm>
              <a:off x="0" y="-57150"/>
              <a:ext cx="3245103" cy="459272"/>
            </a:xfrm>
            <a:prstGeom prst="rect">
              <a:avLst/>
            </a:prstGeom>
          </p:spPr>
          <p:txBody>
            <a:bodyPr lIns="0" tIns="0" rIns="0" bIns="0" rtlCol="0" anchor="t">
              <a:spAutoFit/>
            </a:bodyPr>
            <a:lstStyle/>
            <a:p>
              <a:pPr algn="l">
                <a:lnSpc>
                  <a:spcPts val="2800"/>
                </a:lnSpc>
                <a:spcBef>
                  <a:spcPct val="0"/>
                </a:spcBef>
              </a:pPr>
              <a:r>
                <a:rPr lang="en-US" sz="2000">
                  <a:solidFill>
                    <a:srgbClr val="FF914D"/>
                  </a:solidFill>
                  <a:latin typeface="Roboto Bold"/>
                  <a:ea typeface="Roboto Bold"/>
                  <a:cs typeface="Roboto Bold"/>
                  <a:sym typeface="Roboto Bold"/>
                </a:rPr>
                <a:t>Temizlenmiş metin:</a:t>
              </a:r>
            </a:p>
          </p:txBody>
        </p:sp>
      </p:grpSp>
      <p:grpSp>
        <p:nvGrpSpPr>
          <p:cNvPr id="34" name="Group 34"/>
          <p:cNvGrpSpPr/>
          <p:nvPr/>
        </p:nvGrpSpPr>
        <p:grpSpPr>
          <a:xfrm>
            <a:off x="7070799" y="6328593"/>
            <a:ext cx="5207001" cy="2750661"/>
            <a:chOff x="0" y="0"/>
            <a:chExt cx="6942668" cy="3667548"/>
          </a:xfrm>
        </p:grpSpPr>
        <p:sp>
          <p:nvSpPr>
            <p:cNvPr id="35" name="TextBox 35"/>
            <p:cNvSpPr txBox="1"/>
            <p:nvPr/>
          </p:nvSpPr>
          <p:spPr>
            <a:xfrm>
              <a:off x="0" y="572769"/>
              <a:ext cx="6942668" cy="3094779"/>
            </a:xfrm>
            <a:prstGeom prst="rect">
              <a:avLst/>
            </a:prstGeom>
          </p:spPr>
          <p:txBody>
            <a:bodyPr lIns="0" tIns="0" rIns="0" bIns="0" rtlCol="0" anchor="t">
              <a:spAutoFit/>
            </a:bodyPr>
            <a:lstStyle/>
            <a:p>
              <a:pPr algn="just">
                <a:lnSpc>
                  <a:spcPts val="2659"/>
                </a:lnSpc>
              </a:pPr>
              <a:r>
                <a:rPr lang="en-US" sz="1899">
                  <a:solidFill>
                    <a:srgbClr val="000000"/>
                  </a:solidFill>
                  <a:latin typeface="Roboto"/>
                  <a:ea typeface="Roboto"/>
                  <a:cs typeface="Roboto"/>
                  <a:sym typeface="Roboto"/>
                </a:rPr>
                <a:t>Uydu        : Türksat 4A</a:t>
              </a:r>
            </a:p>
            <a:p>
              <a:pPr algn="just">
                <a:lnSpc>
                  <a:spcPts val="2659"/>
                </a:lnSpc>
              </a:pPr>
              <a:r>
                <a:rPr lang="en-US" sz="1899">
                  <a:solidFill>
                    <a:srgbClr val="000000"/>
                  </a:solidFill>
                  <a:latin typeface="Roboto"/>
                  <a:ea typeface="Roboto"/>
                  <a:cs typeface="Roboto"/>
                  <a:sym typeface="Roboto"/>
                </a:rPr>
                <a:t>Frekans     : 11794</a:t>
              </a:r>
            </a:p>
            <a:p>
              <a:pPr algn="just">
                <a:lnSpc>
                  <a:spcPts val="2659"/>
                </a:lnSpc>
              </a:pPr>
              <a:r>
                <a:rPr lang="en-US" sz="1899">
                  <a:solidFill>
                    <a:srgbClr val="000000"/>
                  </a:solidFill>
                  <a:latin typeface="Roboto"/>
                  <a:ea typeface="Roboto"/>
                  <a:cs typeface="Roboto"/>
                  <a:sym typeface="Roboto"/>
                </a:rPr>
                <a:t>Polarizasyon : Dikey</a:t>
              </a:r>
            </a:p>
            <a:p>
              <a:pPr algn="just">
                <a:lnSpc>
                  <a:spcPts val="2659"/>
                </a:lnSpc>
              </a:pPr>
              <a:r>
                <a:rPr lang="en-US" sz="1899">
                  <a:solidFill>
                    <a:srgbClr val="000000"/>
                  </a:solidFill>
                  <a:latin typeface="Roboto"/>
                  <a:ea typeface="Roboto"/>
                  <a:cs typeface="Roboto"/>
                  <a:sym typeface="Roboto"/>
                </a:rPr>
                <a:t>Sembol Oranı : 30000</a:t>
              </a:r>
            </a:p>
            <a:p>
              <a:pPr algn="just">
                <a:lnSpc>
                  <a:spcPts val="2659"/>
                </a:lnSpc>
              </a:pPr>
              <a:r>
                <a:rPr lang="en-US" sz="1899">
                  <a:solidFill>
                    <a:srgbClr val="000000"/>
                  </a:solidFill>
                  <a:latin typeface="Roboto"/>
                  <a:ea typeface="Roboto"/>
                  <a:cs typeface="Roboto"/>
                  <a:sym typeface="Roboto"/>
                </a:rPr>
                <a:t>Uydu alıcından bu ayarları yap,kesintisiz keyifle maçını izle</a:t>
              </a:r>
            </a:p>
            <a:p>
              <a:pPr algn="just">
                <a:lnSpc>
                  <a:spcPts val="2659"/>
                </a:lnSpc>
                <a:spcBef>
                  <a:spcPct val="0"/>
                </a:spcBef>
              </a:pPr>
              <a:endParaRPr lang="en-US" sz="1899">
                <a:solidFill>
                  <a:srgbClr val="000000"/>
                </a:solidFill>
                <a:latin typeface="Roboto"/>
                <a:ea typeface="Roboto"/>
                <a:cs typeface="Roboto"/>
                <a:sym typeface="Roboto"/>
              </a:endParaRPr>
            </a:p>
          </p:txBody>
        </p:sp>
        <p:sp>
          <p:nvSpPr>
            <p:cNvPr id="36" name="TextBox 36"/>
            <p:cNvSpPr txBox="1"/>
            <p:nvPr/>
          </p:nvSpPr>
          <p:spPr>
            <a:xfrm>
              <a:off x="0" y="-57150"/>
              <a:ext cx="2364570" cy="459272"/>
            </a:xfrm>
            <a:prstGeom prst="rect">
              <a:avLst/>
            </a:prstGeom>
          </p:spPr>
          <p:txBody>
            <a:bodyPr lIns="0" tIns="0" rIns="0" bIns="0" rtlCol="0" anchor="t">
              <a:spAutoFit/>
            </a:bodyPr>
            <a:lstStyle/>
            <a:p>
              <a:pPr algn="l">
                <a:lnSpc>
                  <a:spcPts val="2800"/>
                </a:lnSpc>
                <a:spcBef>
                  <a:spcPct val="0"/>
                </a:spcBef>
              </a:pPr>
              <a:r>
                <a:rPr lang="en-US" sz="2000">
                  <a:solidFill>
                    <a:srgbClr val="0CC0DF"/>
                  </a:solidFill>
                  <a:latin typeface="Roboto Bold"/>
                  <a:ea typeface="Roboto Bold"/>
                  <a:cs typeface="Roboto Bold"/>
                  <a:sym typeface="Roboto Bold"/>
                </a:rPr>
                <a:t>Normal metin:</a:t>
              </a:r>
            </a:p>
          </p:txBody>
        </p:sp>
      </p:grpSp>
      <p:grpSp>
        <p:nvGrpSpPr>
          <p:cNvPr id="37" name="Group 37"/>
          <p:cNvGrpSpPr/>
          <p:nvPr/>
        </p:nvGrpSpPr>
        <p:grpSpPr>
          <a:xfrm>
            <a:off x="12556633" y="6328593"/>
            <a:ext cx="5207001" cy="1750536"/>
            <a:chOff x="0" y="0"/>
            <a:chExt cx="6942668" cy="2334048"/>
          </a:xfrm>
        </p:grpSpPr>
        <p:sp>
          <p:nvSpPr>
            <p:cNvPr id="38" name="TextBox 38"/>
            <p:cNvSpPr txBox="1"/>
            <p:nvPr/>
          </p:nvSpPr>
          <p:spPr>
            <a:xfrm>
              <a:off x="0" y="572769"/>
              <a:ext cx="6942668" cy="1761278"/>
            </a:xfrm>
            <a:prstGeom prst="rect">
              <a:avLst/>
            </a:prstGeom>
          </p:spPr>
          <p:txBody>
            <a:bodyPr lIns="0" tIns="0" rIns="0" bIns="0" rtlCol="0" anchor="t">
              <a:spAutoFit/>
            </a:bodyPr>
            <a:lstStyle/>
            <a:p>
              <a:pPr algn="just">
                <a:lnSpc>
                  <a:spcPts val="2659"/>
                </a:lnSpc>
              </a:pPr>
              <a:r>
                <a:rPr lang="en-US" sz="1899">
                  <a:solidFill>
                    <a:srgbClr val="000000"/>
                  </a:solidFill>
                  <a:latin typeface="Roboto"/>
                  <a:ea typeface="Roboto"/>
                  <a:cs typeface="Roboto"/>
                  <a:sym typeface="Roboto"/>
                </a:rPr>
                <a:t>uydu türksat 4a frekans 11794 polarizasyon dikey sembol oranı 30000 uydu alıcından bu ayarları yap kesintisiz keyifle maçını izle</a:t>
              </a:r>
            </a:p>
            <a:p>
              <a:pPr algn="just">
                <a:lnSpc>
                  <a:spcPts val="2659"/>
                </a:lnSpc>
                <a:spcBef>
                  <a:spcPct val="0"/>
                </a:spcBef>
              </a:pPr>
              <a:endParaRPr lang="en-US" sz="1899">
                <a:solidFill>
                  <a:srgbClr val="000000"/>
                </a:solidFill>
                <a:latin typeface="Roboto"/>
                <a:ea typeface="Roboto"/>
                <a:cs typeface="Roboto"/>
                <a:sym typeface="Roboto"/>
              </a:endParaRPr>
            </a:p>
          </p:txBody>
        </p:sp>
        <p:sp>
          <p:nvSpPr>
            <p:cNvPr id="39" name="TextBox 39"/>
            <p:cNvSpPr txBox="1"/>
            <p:nvPr/>
          </p:nvSpPr>
          <p:spPr>
            <a:xfrm>
              <a:off x="0" y="-57150"/>
              <a:ext cx="3245103" cy="459272"/>
            </a:xfrm>
            <a:prstGeom prst="rect">
              <a:avLst/>
            </a:prstGeom>
          </p:spPr>
          <p:txBody>
            <a:bodyPr lIns="0" tIns="0" rIns="0" bIns="0" rtlCol="0" anchor="t">
              <a:spAutoFit/>
            </a:bodyPr>
            <a:lstStyle/>
            <a:p>
              <a:pPr algn="l">
                <a:lnSpc>
                  <a:spcPts val="2800"/>
                </a:lnSpc>
                <a:spcBef>
                  <a:spcPct val="0"/>
                </a:spcBef>
              </a:pPr>
              <a:r>
                <a:rPr lang="en-US" sz="2000">
                  <a:solidFill>
                    <a:srgbClr val="0CC0DF"/>
                  </a:solidFill>
                  <a:latin typeface="Roboto Bold"/>
                  <a:ea typeface="Roboto Bold"/>
                  <a:cs typeface="Roboto Bold"/>
                  <a:sym typeface="Roboto Bold"/>
                </a:rPr>
                <a:t>Temizlenmiş metin:</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grpSp>
        <p:nvGrpSpPr>
          <p:cNvPr id="3" name="Group 3"/>
          <p:cNvGrpSpPr/>
          <p:nvPr/>
        </p:nvGrpSpPr>
        <p:grpSpPr>
          <a:xfrm>
            <a:off x="-514350" y="-206112"/>
            <a:ext cx="2879988" cy="10859457"/>
            <a:chOff x="0" y="0"/>
            <a:chExt cx="758515" cy="2860104"/>
          </a:xfrm>
        </p:grpSpPr>
        <p:sp>
          <p:nvSpPr>
            <p:cNvPr id="4" name="Freeform 4"/>
            <p:cNvSpPr/>
            <p:nvPr/>
          </p:nvSpPr>
          <p:spPr>
            <a:xfrm>
              <a:off x="0" y="0"/>
              <a:ext cx="758515" cy="2860104"/>
            </a:xfrm>
            <a:custGeom>
              <a:avLst/>
              <a:gdLst/>
              <a:ahLst/>
              <a:cxnLst/>
              <a:rect l="l" t="t" r="r" b="b"/>
              <a:pathLst>
                <a:path w="758515" h="2860104">
                  <a:moveTo>
                    <a:pt x="0" y="0"/>
                  </a:moveTo>
                  <a:lnTo>
                    <a:pt x="758515" y="0"/>
                  </a:lnTo>
                  <a:lnTo>
                    <a:pt x="758515" y="2860104"/>
                  </a:lnTo>
                  <a:lnTo>
                    <a:pt x="0" y="2860104"/>
                  </a:lnTo>
                  <a:close/>
                </a:path>
              </a:pathLst>
            </a:custGeom>
            <a:solidFill>
              <a:srgbClr val="5271FF"/>
            </a:solidFill>
          </p:spPr>
          <p:txBody>
            <a:bodyPr/>
            <a:lstStyle/>
            <a:p>
              <a:endParaRPr lang="tr-TR"/>
            </a:p>
          </p:txBody>
        </p:sp>
        <p:sp>
          <p:nvSpPr>
            <p:cNvPr id="5" name="TextBox 5"/>
            <p:cNvSpPr txBox="1"/>
            <p:nvPr/>
          </p:nvSpPr>
          <p:spPr>
            <a:xfrm>
              <a:off x="0" y="-28575"/>
              <a:ext cx="758515" cy="288867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54905" y="2964795"/>
            <a:ext cx="1821467" cy="18214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70519" y="3084608"/>
            <a:ext cx="1581840" cy="15818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tr-TR"/>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820"/>
                </a:lnSpc>
              </a:pPr>
              <a:endParaRPr/>
            </a:p>
          </p:txBody>
        </p:sp>
      </p:grpSp>
      <p:sp>
        <p:nvSpPr>
          <p:cNvPr id="12" name="Freeform 12"/>
          <p:cNvSpPr/>
          <p:nvPr/>
        </p:nvSpPr>
        <p:spPr>
          <a:xfrm>
            <a:off x="545253" y="473148"/>
            <a:ext cx="1111104" cy="1111104"/>
          </a:xfrm>
          <a:custGeom>
            <a:avLst/>
            <a:gdLst/>
            <a:ahLst/>
            <a:cxnLst/>
            <a:rect l="l" t="t" r="r" b="b"/>
            <a:pathLst>
              <a:path w="1111104" h="1111104">
                <a:moveTo>
                  <a:pt x="0" y="0"/>
                </a:moveTo>
                <a:lnTo>
                  <a:pt x="1111103" y="0"/>
                </a:lnTo>
                <a:lnTo>
                  <a:pt x="1111103" y="1111104"/>
                </a:lnTo>
                <a:lnTo>
                  <a:pt x="0" y="1111104"/>
                </a:lnTo>
                <a:lnTo>
                  <a:pt x="0" y="0"/>
                </a:lnTo>
                <a:close/>
              </a:path>
            </a:pathLst>
          </a:custGeom>
          <a:blipFill>
            <a:blip r:embed="rId3"/>
            <a:stretch>
              <a:fillRect/>
            </a:stretch>
          </a:blipFill>
        </p:spPr>
        <p:txBody>
          <a:bodyPr/>
          <a:lstStyle/>
          <a:p>
            <a:endParaRPr lang="tr-TR"/>
          </a:p>
        </p:txBody>
      </p:sp>
      <p:sp>
        <p:nvSpPr>
          <p:cNvPr id="13" name="Freeform 13"/>
          <p:cNvSpPr/>
          <p:nvPr/>
        </p:nvSpPr>
        <p:spPr>
          <a:xfrm>
            <a:off x="489241" y="1890795"/>
            <a:ext cx="1107825" cy="1107825"/>
          </a:xfrm>
          <a:custGeom>
            <a:avLst/>
            <a:gdLst/>
            <a:ahLst/>
            <a:cxnLst/>
            <a:rect l="l" t="t" r="r" b="b"/>
            <a:pathLst>
              <a:path w="1107825" h="1107825">
                <a:moveTo>
                  <a:pt x="0" y="0"/>
                </a:moveTo>
                <a:lnTo>
                  <a:pt x="1107825" y="0"/>
                </a:lnTo>
                <a:lnTo>
                  <a:pt x="1107825" y="1107825"/>
                </a:lnTo>
                <a:lnTo>
                  <a:pt x="0" y="1107825"/>
                </a:lnTo>
                <a:lnTo>
                  <a:pt x="0" y="0"/>
                </a:lnTo>
                <a:close/>
              </a:path>
            </a:pathLst>
          </a:custGeom>
          <a:blipFill>
            <a:blip r:embed="rId4"/>
            <a:stretch>
              <a:fillRect/>
            </a:stretch>
          </a:blipFill>
        </p:spPr>
        <p:txBody>
          <a:bodyPr/>
          <a:lstStyle/>
          <a:p>
            <a:endParaRPr lang="tr-TR"/>
          </a:p>
        </p:txBody>
      </p:sp>
      <p:sp>
        <p:nvSpPr>
          <p:cNvPr id="14" name="Freeform 14"/>
          <p:cNvSpPr/>
          <p:nvPr/>
        </p:nvSpPr>
        <p:spPr>
          <a:xfrm>
            <a:off x="1856488" y="3302047"/>
            <a:ext cx="1146963" cy="1146963"/>
          </a:xfrm>
          <a:custGeom>
            <a:avLst/>
            <a:gdLst/>
            <a:ahLst/>
            <a:cxnLst/>
            <a:rect l="l" t="t" r="r" b="b"/>
            <a:pathLst>
              <a:path w="1146963" h="1146963">
                <a:moveTo>
                  <a:pt x="0" y="0"/>
                </a:moveTo>
                <a:lnTo>
                  <a:pt x="1146964" y="0"/>
                </a:lnTo>
                <a:lnTo>
                  <a:pt x="1146964" y="1146963"/>
                </a:lnTo>
                <a:lnTo>
                  <a:pt x="0" y="1146963"/>
                </a:lnTo>
                <a:lnTo>
                  <a:pt x="0" y="0"/>
                </a:lnTo>
                <a:close/>
              </a:path>
            </a:pathLst>
          </a:custGeom>
          <a:blipFill>
            <a:blip r:embed="rId5"/>
            <a:stretch>
              <a:fillRect/>
            </a:stretch>
          </a:blipFill>
        </p:spPr>
        <p:txBody>
          <a:bodyPr/>
          <a:lstStyle/>
          <a:p>
            <a:endParaRPr lang="tr-TR"/>
          </a:p>
        </p:txBody>
      </p:sp>
      <p:sp>
        <p:nvSpPr>
          <p:cNvPr id="15" name="Freeform 15"/>
          <p:cNvSpPr/>
          <p:nvPr/>
        </p:nvSpPr>
        <p:spPr>
          <a:xfrm>
            <a:off x="513463" y="5081537"/>
            <a:ext cx="1087008" cy="1087008"/>
          </a:xfrm>
          <a:custGeom>
            <a:avLst/>
            <a:gdLst/>
            <a:ahLst/>
            <a:cxnLst/>
            <a:rect l="l" t="t" r="r" b="b"/>
            <a:pathLst>
              <a:path w="1087008" h="1087008">
                <a:moveTo>
                  <a:pt x="0" y="0"/>
                </a:moveTo>
                <a:lnTo>
                  <a:pt x="1087008" y="0"/>
                </a:lnTo>
                <a:lnTo>
                  <a:pt x="1087008" y="1087008"/>
                </a:lnTo>
                <a:lnTo>
                  <a:pt x="0" y="1087008"/>
                </a:lnTo>
                <a:lnTo>
                  <a:pt x="0" y="0"/>
                </a:lnTo>
                <a:close/>
              </a:path>
            </a:pathLst>
          </a:custGeom>
          <a:blipFill>
            <a:blip r:embed="rId6"/>
            <a:stretch>
              <a:fillRect/>
            </a:stretch>
          </a:blipFill>
        </p:spPr>
        <p:txBody>
          <a:bodyPr/>
          <a:lstStyle/>
          <a:p>
            <a:endParaRPr lang="tr-TR"/>
          </a:p>
        </p:txBody>
      </p:sp>
      <p:sp>
        <p:nvSpPr>
          <p:cNvPr id="16" name="Freeform 16"/>
          <p:cNvSpPr/>
          <p:nvPr/>
        </p:nvSpPr>
        <p:spPr>
          <a:xfrm>
            <a:off x="543416" y="6463820"/>
            <a:ext cx="1038613" cy="1038613"/>
          </a:xfrm>
          <a:custGeom>
            <a:avLst/>
            <a:gdLst/>
            <a:ahLst/>
            <a:cxnLst/>
            <a:rect l="l" t="t" r="r" b="b"/>
            <a:pathLst>
              <a:path w="1038613" h="1038613">
                <a:moveTo>
                  <a:pt x="0" y="0"/>
                </a:moveTo>
                <a:lnTo>
                  <a:pt x="1038613" y="0"/>
                </a:lnTo>
                <a:lnTo>
                  <a:pt x="1038613" y="1038614"/>
                </a:lnTo>
                <a:lnTo>
                  <a:pt x="0" y="1038614"/>
                </a:lnTo>
                <a:lnTo>
                  <a:pt x="0" y="0"/>
                </a:lnTo>
                <a:close/>
              </a:path>
            </a:pathLst>
          </a:custGeom>
          <a:blipFill>
            <a:blip r:embed="rId7"/>
            <a:stretch>
              <a:fillRect/>
            </a:stretch>
          </a:blipFill>
        </p:spPr>
        <p:txBody>
          <a:bodyPr/>
          <a:lstStyle/>
          <a:p>
            <a:endParaRPr lang="tr-TR"/>
          </a:p>
        </p:txBody>
      </p:sp>
      <p:sp>
        <p:nvSpPr>
          <p:cNvPr id="17" name="Freeform 17"/>
          <p:cNvSpPr/>
          <p:nvPr/>
        </p:nvSpPr>
        <p:spPr>
          <a:xfrm>
            <a:off x="489241" y="7797709"/>
            <a:ext cx="1078918" cy="1078918"/>
          </a:xfrm>
          <a:custGeom>
            <a:avLst/>
            <a:gdLst/>
            <a:ahLst/>
            <a:cxnLst/>
            <a:rect l="l" t="t" r="r" b="b"/>
            <a:pathLst>
              <a:path w="1078918" h="1078918">
                <a:moveTo>
                  <a:pt x="0" y="0"/>
                </a:moveTo>
                <a:lnTo>
                  <a:pt x="1078918" y="0"/>
                </a:lnTo>
                <a:lnTo>
                  <a:pt x="1078918" y="1078918"/>
                </a:lnTo>
                <a:lnTo>
                  <a:pt x="0" y="1078918"/>
                </a:lnTo>
                <a:lnTo>
                  <a:pt x="0" y="0"/>
                </a:lnTo>
                <a:close/>
              </a:path>
            </a:pathLst>
          </a:custGeom>
          <a:blipFill>
            <a:blip r:embed="rId8"/>
            <a:stretch>
              <a:fillRect/>
            </a:stretch>
          </a:blipFill>
        </p:spPr>
        <p:txBody>
          <a:bodyPr/>
          <a:lstStyle/>
          <a:p>
            <a:endParaRPr lang="tr-TR"/>
          </a:p>
        </p:txBody>
      </p:sp>
      <p:sp>
        <p:nvSpPr>
          <p:cNvPr id="18" name="Freeform 18"/>
          <p:cNvSpPr/>
          <p:nvPr/>
        </p:nvSpPr>
        <p:spPr>
          <a:xfrm>
            <a:off x="515148" y="9171902"/>
            <a:ext cx="1027103" cy="1027103"/>
          </a:xfrm>
          <a:custGeom>
            <a:avLst/>
            <a:gdLst/>
            <a:ahLst/>
            <a:cxnLst/>
            <a:rect l="l" t="t" r="r" b="b"/>
            <a:pathLst>
              <a:path w="1027103" h="1027103">
                <a:moveTo>
                  <a:pt x="0" y="0"/>
                </a:moveTo>
                <a:lnTo>
                  <a:pt x="1027104" y="0"/>
                </a:lnTo>
                <a:lnTo>
                  <a:pt x="1027104" y="1027103"/>
                </a:lnTo>
                <a:lnTo>
                  <a:pt x="0" y="1027103"/>
                </a:lnTo>
                <a:lnTo>
                  <a:pt x="0" y="0"/>
                </a:lnTo>
                <a:close/>
              </a:path>
            </a:pathLst>
          </a:custGeom>
          <a:blipFill>
            <a:blip r:embed="rId9"/>
            <a:stretch>
              <a:fillRect/>
            </a:stretch>
          </a:blipFill>
        </p:spPr>
        <p:txBody>
          <a:bodyPr/>
          <a:lstStyle/>
          <a:p>
            <a:endParaRPr lang="tr-TR"/>
          </a:p>
        </p:txBody>
      </p:sp>
      <p:sp>
        <p:nvSpPr>
          <p:cNvPr id="19" name="Freeform 19"/>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10"/>
            <a:stretch>
              <a:fillRect/>
            </a:stretch>
          </a:blipFill>
        </p:spPr>
        <p:txBody>
          <a:bodyPr/>
          <a:lstStyle/>
          <a:p>
            <a:endParaRPr lang="tr-TR"/>
          </a:p>
        </p:txBody>
      </p:sp>
      <p:sp>
        <p:nvSpPr>
          <p:cNvPr id="20" name="TextBox 20"/>
          <p:cNvSpPr txBox="1"/>
          <p:nvPr/>
        </p:nvSpPr>
        <p:spPr>
          <a:xfrm>
            <a:off x="3152359" y="-12627"/>
            <a:ext cx="5229641" cy="799963"/>
          </a:xfrm>
          <a:prstGeom prst="rect">
            <a:avLst/>
          </a:prstGeom>
        </p:spPr>
        <p:txBody>
          <a:bodyPr wrap="square" lIns="0" tIns="0" rIns="0" bIns="0" rtlCol="0" anchor="t">
            <a:spAutoFit/>
          </a:bodyPr>
          <a:lstStyle/>
          <a:p>
            <a:pPr algn="ctr">
              <a:lnSpc>
                <a:spcPts val="6580"/>
              </a:lnSpc>
              <a:spcBef>
                <a:spcPct val="0"/>
              </a:spcBef>
            </a:pPr>
            <a:r>
              <a:rPr lang="en-US" sz="4700" dirty="0">
                <a:solidFill>
                  <a:srgbClr val="000000"/>
                </a:solidFill>
                <a:latin typeface="Arial Bold"/>
                <a:ea typeface="Arial Bold"/>
                <a:cs typeface="Arial Bold"/>
                <a:sym typeface="Arial Bold"/>
              </a:rPr>
              <a:t>Lemmatization</a:t>
            </a:r>
          </a:p>
        </p:txBody>
      </p:sp>
      <p:sp>
        <p:nvSpPr>
          <p:cNvPr id="21" name="TextBox 21"/>
          <p:cNvSpPr txBox="1"/>
          <p:nvPr/>
        </p:nvSpPr>
        <p:spPr>
          <a:xfrm>
            <a:off x="3152359" y="1031345"/>
            <a:ext cx="14428526" cy="2213451"/>
          </a:xfrm>
          <a:prstGeom prst="rect">
            <a:avLst/>
          </a:prstGeom>
        </p:spPr>
        <p:txBody>
          <a:bodyPr lIns="0" tIns="0" rIns="0" bIns="0" rtlCol="0" anchor="t">
            <a:spAutoFit/>
          </a:bodyPr>
          <a:lstStyle/>
          <a:p>
            <a:pPr algn="just">
              <a:lnSpc>
                <a:spcPts val="2875"/>
              </a:lnSpc>
            </a:pPr>
            <a:r>
              <a:rPr lang="en-US" sz="2300">
                <a:solidFill>
                  <a:srgbClr val="000000"/>
                </a:solidFill>
                <a:latin typeface="Arial"/>
                <a:ea typeface="Arial"/>
                <a:cs typeface="Arial"/>
                <a:sym typeface="Arial"/>
              </a:rPr>
              <a:t>Lemmatization için 3 farklı kod oluşturup hepsini denedik.</a:t>
            </a:r>
          </a:p>
          <a:p>
            <a:pPr marL="496571" lvl="1" indent="-248285" algn="just">
              <a:lnSpc>
                <a:spcPts val="2875"/>
              </a:lnSpc>
              <a:buFont typeface="Arial"/>
              <a:buChar char="•"/>
            </a:pPr>
            <a:r>
              <a:rPr lang="en-US" sz="2300">
                <a:solidFill>
                  <a:srgbClr val="000000"/>
                </a:solidFill>
                <a:latin typeface="Arial"/>
                <a:ea typeface="Arial"/>
                <a:cs typeface="Arial"/>
                <a:sym typeface="Arial"/>
              </a:rPr>
              <a:t>İlk denediğimizde sadece temizleme işlemi yaptık.</a:t>
            </a:r>
          </a:p>
          <a:p>
            <a:pPr marL="496571" lvl="1" indent="-248285" algn="just">
              <a:lnSpc>
                <a:spcPts val="2875"/>
              </a:lnSpc>
              <a:buFont typeface="Arial"/>
              <a:buChar char="•"/>
            </a:pPr>
            <a:r>
              <a:rPr lang="en-US" sz="2300">
                <a:solidFill>
                  <a:srgbClr val="000000"/>
                </a:solidFill>
                <a:latin typeface="Arial"/>
                <a:ea typeface="Arial"/>
                <a:cs typeface="Arial"/>
                <a:sym typeface="Arial"/>
              </a:rPr>
              <a:t>İkinci olası yolumuz  olumsuzluk içeren kelimelerin kökünü aldıktan sonra sadece olumsuzluk ekini geri kelimeye bağlamaktı. </a:t>
            </a:r>
          </a:p>
          <a:p>
            <a:pPr marL="496571" lvl="1" indent="-248285" algn="just">
              <a:lnSpc>
                <a:spcPts val="2875"/>
              </a:lnSpc>
              <a:buFont typeface="Arial"/>
              <a:buChar char="•"/>
            </a:pPr>
            <a:r>
              <a:rPr lang="en-US" sz="2300">
                <a:solidFill>
                  <a:srgbClr val="000000"/>
                </a:solidFill>
                <a:latin typeface="Arial"/>
                <a:ea typeface="Arial"/>
                <a:cs typeface="Arial"/>
                <a:sym typeface="Arial"/>
              </a:rPr>
              <a:t>Üçüncü olası yolumuz ise olumsuzluk eki içeren kelimelere dokunmayıp, diğer kelimelerin kökünü almaktı. </a:t>
            </a:r>
          </a:p>
          <a:p>
            <a:pPr algn="just">
              <a:lnSpc>
                <a:spcPts val="2875"/>
              </a:lnSpc>
            </a:pPr>
            <a:endParaRPr lang="en-US" sz="2300">
              <a:solidFill>
                <a:srgbClr val="000000"/>
              </a:solidFill>
              <a:latin typeface="Arial"/>
              <a:ea typeface="Arial"/>
              <a:cs typeface="Arial"/>
              <a:sym typeface="Arial"/>
            </a:endParaRPr>
          </a:p>
        </p:txBody>
      </p:sp>
      <p:sp>
        <p:nvSpPr>
          <p:cNvPr id="22" name="TextBox 22"/>
          <p:cNvSpPr txBox="1"/>
          <p:nvPr/>
        </p:nvSpPr>
        <p:spPr>
          <a:xfrm>
            <a:off x="6999890" y="3409989"/>
            <a:ext cx="4764319" cy="415224"/>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Roboto Bold"/>
                <a:ea typeface="Roboto Bold"/>
                <a:cs typeface="Roboto Bold"/>
                <a:sym typeface="Roboto Bold"/>
              </a:rPr>
              <a:t>Entity için kullanılan parametreler: </a:t>
            </a:r>
          </a:p>
        </p:txBody>
      </p:sp>
      <p:sp>
        <p:nvSpPr>
          <p:cNvPr id="23" name="TextBox 23"/>
          <p:cNvSpPr txBox="1"/>
          <p:nvPr/>
        </p:nvSpPr>
        <p:spPr>
          <a:xfrm>
            <a:off x="6813649" y="3949038"/>
            <a:ext cx="1985477" cy="387317"/>
          </a:xfrm>
          <a:prstGeom prst="rect">
            <a:avLst/>
          </a:prstGeom>
        </p:spPr>
        <p:txBody>
          <a:bodyPr lIns="0" tIns="0" rIns="0" bIns="0" rtlCol="0" anchor="t">
            <a:spAutoFit/>
          </a:bodyPr>
          <a:lstStyle/>
          <a:p>
            <a:pPr algn="l">
              <a:lnSpc>
                <a:spcPts val="2800"/>
              </a:lnSpc>
            </a:pPr>
            <a:r>
              <a:rPr lang="en-US" sz="2000">
                <a:solidFill>
                  <a:srgbClr val="000000"/>
                </a:solidFill>
                <a:latin typeface="Arial"/>
                <a:ea typeface="Arial"/>
                <a:cs typeface="Arial"/>
                <a:sym typeface="Arial"/>
              </a:rPr>
              <a:t>train epochs = 5</a:t>
            </a:r>
          </a:p>
        </p:txBody>
      </p:sp>
      <p:sp>
        <p:nvSpPr>
          <p:cNvPr id="24" name="TextBox 24"/>
          <p:cNvSpPr txBox="1"/>
          <p:nvPr/>
        </p:nvSpPr>
        <p:spPr>
          <a:xfrm>
            <a:off x="9571966" y="3949038"/>
            <a:ext cx="2378484" cy="387317"/>
          </a:xfrm>
          <a:prstGeom prst="rect">
            <a:avLst/>
          </a:prstGeom>
        </p:spPr>
        <p:txBody>
          <a:bodyPr lIns="0" tIns="0" rIns="0" bIns="0" rtlCol="0" anchor="t">
            <a:spAutoFit/>
          </a:bodyPr>
          <a:lstStyle/>
          <a:p>
            <a:pPr algn="l">
              <a:lnSpc>
                <a:spcPts val="2800"/>
              </a:lnSpc>
            </a:pPr>
            <a:r>
              <a:rPr lang="en-US" sz="2000">
                <a:solidFill>
                  <a:srgbClr val="000000"/>
                </a:solidFill>
                <a:latin typeface="Arial"/>
                <a:ea typeface="Arial"/>
                <a:cs typeface="Arial"/>
                <a:sym typeface="Arial"/>
              </a:rPr>
              <a:t>train batch size = 16</a:t>
            </a:r>
          </a:p>
        </p:txBody>
      </p:sp>
      <p:sp>
        <p:nvSpPr>
          <p:cNvPr id="25" name="TextBox 25"/>
          <p:cNvSpPr txBox="1"/>
          <p:nvPr/>
        </p:nvSpPr>
        <p:spPr>
          <a:xfrm>
            <a:off x="6813649" y="4398945"/>
            <a:ext cx="2341077" cy="387317"/>
          </a:xfrm>
          <a:prstGeom prst="rect">
            <a:avLst/>
          </a:prstGeom>
        </p:spPr>
        <p:txBody>
          <a:bodyPr lIns="0" tIns="0" rIns="0" bIns="0" rtlCol="0" anchor="t">
            <a:spAutoFit/>
          </a:bodyPr>
          <a:lstStyle/>
          <a:p>
            <a:pPr algn="l">
              <a:lnSpc>
                <a:spcPts val="2800"/>
              </a:lnSpc>
            </a:pPr>
            <a:r>
              <a:rPr lang="en-US" sz="2000">
                <a:solidFill>
                  <a:srgbClr val="000000"/>
                </a:solidFill>
                <a:latin typeface="Arial"/>
                <a:ea typeface="Arial"/>
                <a:cs typeface="Arial"/>
                <a:sym typeface="Arial"/>
              </a:rPr>
              <a:t>eval batch size = 16</a:t>
            </a:r>
          </a:p>
        </p:txBody>
      </p:sp>
      <p:sp>
        <p:nvSpPr>
          <p:cNvPr id="26" name="TextBox 26"/>
          <p:cNvSpPr txBox="1"/>
          <p:nvPr/>
        </p:nvSpPr>
        <p:spPr>
          <a:xfrm>
            <a:off x="9571966" y="4398945"/>
            <a:ext cx="2378484" cy="387317"/>
          </a:xfrm>
          <a:prstGeom prst="rect">
            <a:avLst/>
          </a:prstGeom>
        </p:spPr>
        <p:txBody>
          <a:bodyPr lIns="0" tIns="0" rIns="0" bIns="0" rtlCol="0" anchor="t">
            <a:spAutoFit/>
          </a:bodyPr>
          <a:lstStyle/>
          <a:p>
            <a:pPr algn="l">
              <a:lnSpc>
                <a:spcPts val="2800"/>
              </a:lnSpc>
            </a:pPr>
            <a:r>
              <a:rPr lang="en-US" sz="2000">
                <a:solidFill>
                  <a:srgbClr val="000000"/>
                </a:solidFill>
                <a:latin typeface="Arial"/>
                <a:ea typeface="Arial"/>
                <a:cs typeface="Arial"/>
                <a:sym typeface="Arial"/>
              </a:rPr>
              <a:t>learning rate = 2e-5</a:t>
            </a:r>
          </a:p>
        </p:txBody>
      </p:sp>
      <p:sp>
        <p:nvSpPr>
          <p:cNvPr id="27" name="TextBox 27"/>
          <p:cNvSpPr txBox="1"/>
          <p:nvPr/>
        </p:nvSpPr>
        <p:spPr>
          <a:xfrm>
            <a:off x="3152358" y="5463070"/>
            <a:ext cx="3400841" cy="382171"/>
          </a:xfrm>
          <a:prstGeom prst="rect">
            <a:avLst/>
          </a:prstGeom>
        </p:spPr>
        <p:txBody>
          <a:bodyPr wrap="square" lIns="0" tIns="0" rIns="0" bIns="0" rtlCol="0" anchor="t">
            <a:spAutoFit/>
          </a:bodyPr>
          <a:lstStyle/>
          <a:p>
            <a:pPr algn="ctr">
              <a:lnSpc>
                <a:spcPts val="3079"/>
              </a:lnSpc>
              <a:spcBef>
                <a:spcPct val="0"/>
              </a:spcBef>
            </a:pPr>
            <a:r>
              <a:rPr lang="en-US" sz="2199" dirty="0" err="1">
                <a:solidFill>
                  <a:srgbClr val="000000"/>
                </a:solidFill>
                <a:latin typeface="Roboto Bold"/>
                <a:ea typeface="Roboto Bold"/>
                <a:cs typeface="Roboto Bold"/>
                <a:sym typeface="Roboto Bold"/>
              </a:rPr>
              <a:t>Sadece</a:t>
            </a:r>
            <a:r>
              <a:rPr lang="en-US" sz="2199" dirty="0">
                <a:solidFill>
                  <a:srgbClr val="000000"/>
                </a:solidFill>
                <a:latin typeface="Roboto Bold"/>
                <a:ea typeface="Roboto Bold"/>
                <a:cs typeface="Roboto Bold"/>
                <a:sym typeface="Roboto Bold"/>
              </a:rPr>
              <a:t> </a:t>
            </a:r>
            <a:r>
              <a:rPr lang="en-US" sz="2199" dirty="0" err="1">
                <a:solidFill>
                  <a:srgbClr val="000000"/>
                </a:solidFill>
                <a:latin typeface="Roboto Bold"/>
                <a:ea typeface="Roboto Bold"/>
                <a:cs typeface="Roboto Bold"/>
                <a:sym typeface="Roboto Bold"/>
              </a:rPr>
              <a:t>temizleme</a:t>
            </a:r>
            <a:r>
              <a:rPr lang="en-US" sz="2199" dirty="0">
                <a:solidFill>
                  <a:srgbClr val="000000"/>
                </a:solidFill>
                <a:latin typeface="Roboto Bold"/>
                <a:ea typeface="Roboto Bold"/>
                <a:cs typeface="Roboto Bold"/>
                <a:sym typeface="Roboto Bold"/>
              </a:rPr>
              <a:t> </a:t>
            </a:r>
            <a:r>
              <a:rPr lang="en-US" sz="2199" dirty="0" err="1">
                <a:solidFill>
                  <a:srgbClr val="000000"/>
                </a:solidFill>
                <a:latin typeface="Roboto Bold"/>
                <a:ea typeface="Roboto Bold"/>
                <a:cs typeface="Roboto Bold"/>
                <a:sym typeface="Roboto Bold"/>
              </a:rPr>
              <a:t>işlemi</a:t>
            </a:r>
            <a:r>
              <a:rPr lang="en-US" sz="2199" dirty="0">
                <a:solidFill>
                  <a:srgbClr val="000000"/>
                </a:solidFill>
                <a:latin typeface="Roboto Bold"/>
                <a:ea typeface="Roboto Bold"/>
                <a:cs typeface="Roboto Bold"/>
                <a:sym typeface="Roboto Bold"/>
              </a:rPr>
              <a:t>:</a:t>
            </a:r>
          </a:p>
        </p:txBody>
      </p:sp>
      <p:sp>
        <p:nvSpPr>
          <p:cNvPr id="28" name="TextBox 28"/>
          <p:cNvSpPr txBox="1"/>
          <p:nvPr/>
        </p:nvSpPr>
        <p:spPr>
          <a:xfrm>
            <a:off x="6954662" y="5463567"/>
            <a:ext cx="4995787" cy="382171"/>
          </a:xfrm>
          <a:prstGeom prst="rect">
            <a:avLst/>
          </a:prstGeom>
        </p:spPr>
        <p:txBody>
          <a:bodyPr wrap="square" lIns="0" tIns="0" rIns="0" bIns="0" rtlCol="0" anchor="t">
            <a:spAutoFit/>
          </a:bodyPr>
          <a:lstStyle/>
          <a:p>
            <a:pPr algn="ctr">
              <a:lnSpc>
                <a:spcPts val="3079"/>
              </a:lnSpc>
              <a:spcBef>
                <a:spcPct val="0"/>
              </a:spcBef>
            </a:pPr>
            <a:r>
              <a:rPr lang="en-US" sz="2199" dirty="0" err="1">
                <a:solidFill>
                  <a:srgbClr val="000000"/>
                </a:solidFill>
                <a:latin typeface="Roboto Bold"/>
                <a:ea typeface="Roboto Bold"/>
                <a:cs typeface="Roboto Bold"/>
                <a:sym typeface="Roboto Bold"/>
              </a:rPr>
              <a:t>Olumsuzluk</a:t>
            </a:r>
            <a:r>
              <a:rPr lang="en-US" sz="2199" dirty="0">
                <a:solidFill>
                  <a:srgbClr val="000000"/>
                </a:solidFill>
                <a:latin typeface="Roboto Bold"/>
                <a:ea typeface="Roboto Bold"/>
                <a:cs typeface="Roboto Bold"/>
                <a:sym typeface="Roboto Bold"/>
              </a:rPr>
              <a:t> </a:t>
            </a:r>
            <a:r>
              <a:rPr lang="en-US" sz="2199" dirty="0" err="1">
                <a:solidFill>
                  <a:srgbClr val="000000"/>
                </a:solidFill>
                <a:latin typeface="Roboto Bold"/>
                <a:ea typeface="Roboto Bold"/>
                <a:cs typeface="Roboto Bold"/>
                <a:sym typeface="Roboto Bold"/>
              </a:rPr>
              <a:t>ekinin</a:t>
            </a:r>
            <a:r>
              <a:rPr lang="en-US" sz="2199" dirty="0">
                <a:solidFill>
                  <a:srgbClr val="000000"/>
                </a:solidFill>
                <a:latin typeface="Roboto Bold"/>
                <a:ea typeface="Roboto Bold"/>
                <a:cs typeface="Roboto Bold"/>
                <a:sym typeface="Roboto Bold"/>
              </a:rPr>
              <a:t> </a:t>
            </a:r>
            <a:r>
              <a:rPr lang="en-US" sz="2199" dirty="0" err="1">
                <a:solidFill>
                  <a:srgbClr val="000000"/>
                </a:solidFill>
                <a:latin typeface="Roboto Bold"/>
                <a:ea typeface="Roboto Bold"/>
                <a:cs typeface="Roboto Bold"/>
                <a:sym typeface="Roboto Bold"/>
              </a:rPr>
              <a:t>sonradan</a:t>
            </a:r>
            <a:r>
              <a:rPr lang="en-US" sz="2199" dirty="0">
                <a:solidFill>
                  <a:srgbClr val="000000"/>
                </a:solidFill>
                <a:latin typeface="Roboto Bold"/>
                <a:ea typeface="Roboto Bold"/>
                <a:cs typeface="Roboto Bold"/>
                <a:sym typeface="Roboto Bold"/>
              </a:rPr>
              <a:t> </a:t>
            </a:r>
            <a:r>
              <a:rPr lang="en-US" sz="2199" dirty="0" err="1">
                <a:solidFill>
                  <a:srgbClr val="000000"/>
                </a:solidFill>
                <a:latin typeface="Roboto Bold"/>
                <a:ea typeface="Roboto Bold"/>
                <a:cs typeface="Roboto Bold"/>
                <a:sym typeface="Roboto Bold"/>
              </a:rPr>
              <a:t>eklendiği</a:t>
            </a:r>
            <a:r>
              <a:rPr lang="en-US" sz="2199" dirty="0">
                <a:solidFill>
                  <a:srgbClr val="000000"/>
                </a:solidFill>
                <a:latin typeface="Roboto Bold"/>
                <a:ea typeface="Roboto Bold"/>
                <a:cs typeface="Roboto Bold"/>
                <a:sym typeface="Roboto Bold"/>
              </a:rPr>
              <a:t>:</a:t>
            </a:r>
          </a:p>
        </p:txBody>
      </p:sp>
      <p:sp>
        <p:nvSpPr>
          <p:cNvPr id="29" name="TextBox 29"/>
          <p:cNvSpPr txBox="1"/>
          <p:nvPr/>
        </p:nvSpPr>
        <p:spPr>
          <a:xfrm>
            <a:off x="12645818" y="5463567"/>
            <a:ext cx="5223371" cy="382171"/>
          </a:xfrm>
          <a:prstGeom prst="rect">
            <a:avLst/>
          </a:prstGeom>
        </p:spPr>
        <p:txBody>
          <a:bodyPr lIns="0" tIns="0" rIns="0" bIns="0" rtlCol="0" anchor="t">
            <a:spAutoFit/>
          </a:bodyPr>
          <a:lstStyle/>
          <a:p>
            <a:pPr algn="ctr">
              <a:lnSpc>
                <a:spcPts val="3079"/>
              </a:lnSpc>
              <a:spcBef>
                <a:spcPct val="0"/>
              </a:spcBef>
            </a:pPr>
            <a:r>
              <a:rPr lang="en-US" sz="2199" dirty="0" err="1">
                <a:solidFill>
                  <a:srgbClr val="000000"/>
                </a:solidFill>
                <a:latin typeface="Roboto Bold"/>
                <a:ea typeface="Roboto Bold"/>
                <a:cs typeface="Roboto Bold"/>
                <a:sym typeface="Roboto Bold"/>
              </a:rPr>
              <a:t>Olumsuzluk</a:t>
            </a:r>
            <a:r>
              <a:rPr lang="en-US" sz="2199" dirty="0">
                <a:solidFill>
                  <a:srgbClr val="000000"/>
                </a:solidFill>
                <a:latin typeface="Roboto Bold"/>
                <a:ea typeface="Roboto Bold"/>
                <a:cs typeface="Roboto Bold"/>
                <a:sym typeface="Roboto Bold"/>
              </a:rPr>
              <a:t> </a:t>
            </a:r>
            <a:r>
              <a:rPr lang="en-US" sz="2199" dirty="0" err="1">
                <a:solidFill>
                  <a:srgbClr val="000000"/>
                </a:solidFill>
                <a:latin typeface="Roboto Bold"/>
                <a:ea typeface="Roboto Bold"/>
                <a:cs typeface="Roboto Bold"/>
                <a:sym typeface="Roboto Bold"/>
              </a:rPr>
              <a:t>ekli</a:t>
            </a:r>
            <a:r>
              <a:rPr lang="en-US" sz="2199" dirty="0">
                <a:solidFill>
                  <a:srgbClr val="000000"/>
                </a:solidFill>
                <a:latin typeface="Roboto Bold"/>
                <a:ea typeface="Roboto Bold"/>
                <a:cs typeface="Roboto Bold"/>
                <a:sym typeface="Roboto Bold"/>
              </a:rPr>
              <a:t> </a:t>
            </a:r>
            <a:r>
              <a:rPr lang="en-US" sz="2199" dirty="0" err="1">
                <a:solidFill>
                  <a:srgbClr val="000000"/>
                </a:solidFill>
                <a:latin typeface="Roboto Bold"/>
                <a:ea typeface="Roboto Bold"/>
                <a:cs typeface="Roboto Bold"/>
                <a:sym typeface="Roboto Bold"/>
              </a:rPr>
              <a:t>kelimeye</a:t>
            </a:r>
            <a:r>
              <a:rPr lang="en-US" sz="2199" dirty="0">
                <a:solidFill>
                  <a:srgbClr val="000000"/>
                </a:solidFill>
                <a:latin typeface="Roboto Bold"/>
                <a:ea typeface="Roboto Bold"/>
                <a:cs typeface="Roboto Bold"/>
                <a:sym typeface="Roboto Bold"/>
              </a:rPr>
              <a:t> </a:t>
            </a:r>
            <a:r>
              <a:rPr lang="en-US" sz="2199" dirty="0" err="1">
                <a:solidFill>
                  <a:srgbClr val="000000"/>
                </a:solidFill>
                <a:latin typeface="Roboto Bold"/>
                <a:ea typeface="Roboto Bold"/>
                <a:cs typeface="Roboto Bold"/>
                <a:sym typeface="Roboto Bold"/>
              </a:rPr>
              <a:t>dokunulmadığı</a:t>
            </a:r>
            <a:r>
              <a:rPr lang="en-US" sz="2199" dirty="0">
                <a:solidFill>
                  <a:srgbClr val="000000"/>
                </a:solidFill>
                <a:latin typeface="Roboto Bold"/>
                <a:ea typeface="Roboto Bold"/>
                <a:cs typeface="Roboto Bold"/>
                <a:sym typeface="Roboto Bold"/>
              </a:rPr>
              <a:t>:</a:t>
            </a:r>
          </a:p>
        </p:txBody>
      </p:sp>
      <p:sp>
        <p:nvSpPr>
          <p:cNvPr id="30" name="TextBox 30"/>
          <p:cNvSpPr txBox="1"/>
          <p:nvPr/>
        </p:nvSpPr>
        <p:spPr>
          <a:xfrm>
            <a:off x="2057400" y="5940122"/>
            <a:ext cx="16147006" cy="365694"/>
          </a:xfrm>
          <a:prstGeom prst="rect">
            <a:avLst/>
          </a:prstGeom>
        </p:spPr>
        <p:txBody>
          <a:bodyPr wrap="square" lIns="0" tIns="0" rIns="0" bIns="0" rtlCol="0" anchor="t">
            <a:spAutoFit/>
          </a:bodyPr>
          <a:lstStyle/>
          <a:p>
            <a:pPr algn="ctr">
              <a:lnSpc>
                <a:spcPts val="2940"/>
              </a:lnSpc>
              <a:spcBef>
                <a:spcPct val="0"/>
              </a:spcBef>
            </a:pPr>
            <a:r>
              <a:rPr lang="en-US" sz="2100" dirty="0">
                <a:solidFill>
                  <a:srgbClr val="000000"/>
                </a:solidFill>
                <a:latin typeface="DM Sans"/>
                <a:ea typeface="DM Sans"/>
                <a:cs typeface="DM Sans"/>
                <a:sym typeface="DM Sans"/>
              </a:rPr>
              <a:t>eval loss: 0.217                                            eval loss: 0.159                                                      eval loss: 0.193                                        </a:t>
            </a:r>
          </a:p>
        </p:txBody>
      </p:sp>
      <p:sp>
        <p:nvSpPr>
          <p:cNvPr id="31" name="TextBox 31"/>
          <p:cNvSpPr txBox="1"/>
          <p:nvPr/>
        </p:nvSpPr>
        <p:spPr>
          <a:xfrm>
            <a:off x="2365638" y="6606560"/>
            <a:ext cx="15838768" cy="365694"/>
          </a:xfrm>
          <a:prstGeom prst="rect">
            <a:avLst/>
          </a:prstGeom>
        </p:spPr>
        <p:txBody>
          <a:bodyPr wrap="square" lIns="0" tIns="0" rIns="0" bIns="0" rtlCol="0" anchor="t">
            <a:spAutoFit/>
          </a:bodyPr>
          <a:lstStyle/>
          <a:p>
            <a:pPr algn="ctr">
              <a:lnSpc>
                <a:spcPts val="2940"/>
              </a:lnSpc>
              <a:spcBef>
                <a:spcPct val="0"/>
              </a:spcBef>
            </a:pPr>
            <a:r>
              <a:rPr lang="en-US" sz="2100" dirty="0">
                <a:solidFill>
                  <a:srgbClr val="000000"/>
                </a:solidFill>
                <a:latin typeface="DM Sans"/>
                <a:ea typeface="DM Sans"/>
                <a:cs typeface="DM Sans"/>
                <a:sym typeface="DM Sans"/>
              </a:rPr>
              <a:t>precision:0.771                                            precision:0.840                                                     precision:0.866                                            </a:t>
            </a:r>
          </a:p>
        </p:txBody>
      </p:sp>
      <p:sp>
        <p:nvSpPr>
          <p:cNvPr id="32" name="TextBox 32"/>
          <p:cNvSpPr txBox="1"/>
          <p:nvPr/>
        </p:nvSpPr>
        <p:spPr>
          <a:xfrm>
            <a:off x="2090026" y="7260442"/>
            <a:ext cx="16147005" cy="365694"/>
          </a:xfrm>
          <a:prstGeom prst="rect">
            <a:avLst/>
          </a:prstGeom>
        </p:spPr>
        <p:txBody>
          <a:bodyPr wrap="square" lIns="0" tIns="0" rIns="0" bIns="0" rtlCol="0" anchor="t">
            <a:spAutoFit/>
          </a:bodyPr>
          <a:lstStyle/>
          <a:p>
            <a:pPr algn="ctr">
              <a:lnSpc>
                <a:spcPts val="2940"/>
              </a:lnSpc>
              <a:spcBef>
                <a:spcPct val="0"/>
              </a:spcBef>
            </a:pPr>
            <a:r>
              <a:rPr lang="en-US" sz="2100">
                <a:solidFill>
                  <a:srgbClr val="000000"/>
                </a:solidFill>
                <a:latin typeface="DM Sans"/>
                <a:ea typeface="DM Sans"/>
                <a:cs typeface="DM Sans"/>
                <a:sym typeface="DM Sans"/>
              </a:rPr>
              <a:t>recall: 0.739                                                  recall: 0.793                                                           recall: 0.806                            </a:t>
            </a:r>
          </a:p>
        </p:txBody>
      </p:sp>
      <p:sp>
        <p:nvSpPr>
          <p:cNvPr id="33" name="TextBox 33"/>
          <p:cNvSpPr txBox="1"/>
          <p:nvPr/>
        </p:nvSpPr>
        <p:spPr>
          <a:xfrm>
            <a:off x="2286000" y="7971474"/>
            <a:ext cx="15918406" cy="365694"/>
          </a:xfrm>
          <a:prstGeom prst="rect">
            <a:avLst/>
          </a:prstGeom>
        </p:spPr>
        <p:txBody>
          <a:bodyPr wrap="square" lIns="0" tIns="0" rIns="0" bIns="0" rtlCol="0" anchor="t">
            <a:spAutoFit/>
          </a:bodyPr>
          <a:lstStyle/>
          <a:p>
            <a:pPr algn="ctr">
              <a:lnSpc>
                <a:spcPts val="2940"/>
              </a:lnSpc>
              <a:spcBef>
                <a:spcPct val="0"/>
              </a:spcBef>
            </a:pPr>
            <a:r>
              <a:rPr lang="en-US" sz="2100" dirty="0">
                <a:solidFill>
                  <a:srgbClr val="000000"/>
                </a:solidFill>
                <a:latin typeface="DM Sans"/>
                <a:ea typeface="DM Sans"/>
                <a:cs typeface="DM Sans"/>
                <a:sym typeface="DM Sans"/>
              </a:rPr>
              <a:t>f1 score: 0.755                                                f1 score: 0.816                                                         f1 score: 0.835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grpSp>
        <p:nvGrpSpPr>
          <p:cNvPr id="3" name="Group 3"/>
          <p:cNvGrpSpPr/>
          <p:nvPr/>
        </p:nvGrpSpPr>
        <p:grpSpPr>
          <a:xfrm>
            <a:off x="-514350" y="-206112"/>
            <a:ext cx="2879988" cy="10859457"/>
            <a:chOff x="0" y="0"/>
            <a:chExt cx="758515" cy="2860104"/>
          </a:xfrm>
        </p:grpSpPr>
        <p:sp>
          <p:nvSpPr>
            <p:cNvPr id="4" name="Freeform 4"/>
            <p:cNvSpPr/>
            <p:nvPr/>
          </p:nvSpPr>
          <p:spPr>
            <a:xfrm>
              <a:off x="0" y="0"/>
              <a:ext cx="758515" cy="2860104"/>
            </a:xfrm>
            <a:custGeom>
              <a:avLst/>
              <a:gdLst/>
              <a:ahLst/>
              <a:cxnLst/>
              <a:rect l="l" t="t" r="r" b="b"/>
              <a:pathLst>
                <a:path w="758515" h="2860104">
                  <a:moveTo>
                    <a:pt x="0" y="0"/>
                  </a:moveTo>
                  <a:lnTo>
                    <a:pt x="758515" y="0"/>
                  </a:lnTo>
                  <a:lnTo>
                    <a:pt x="758515" y="2860104"/>
                  </a:lnTo>
                  <a:lnTo>
                    <a:pt x="0" y="2860104"/>
                  </a:lnTo>
                  <a:close/>
                </a:path>
              </a:pathLst>
            </a:custGeom>
            <a:solidFill>
              <a:srgbClr val="5271FF"/>
            </a:solidFill>
          </p:spPr>
          <p:txBody>
            <a:bodyPr/>
            <a:lstStyle/>
            <a:p>
              <a:endParaRPr lang="tr-TR"/>
            </a:p>
          </p:txBody>
        </p:sp>
        <p:sp>
          <p:nvSpPr>
            <p:cNvPr id="5" name="TextBox 5"/>
            <p:cNvSpPr txBox="1"/>
            <p:nvPr/>
          </p:nvSpPr>
          <p:spPr>
            <a:xfrm>
              <a:off x="0" y="-28575"/>
              <a:ext cx="758515" cy="288867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54905" y="2964795"/>
            <a:ext cx="1821467" cy="18214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70519" y="3084608"/>
            <a:ext cx="1581840" cy="15818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tr-TR"/>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820"/>
                </a:lnSpc>
              </a:pPr>
              <a:endParaRPr/>
            </a:p>
          </p:txBody>
        </p:sp>
      </p:grpSp>
      <p:sp>
        <p:nvSpPr>
          <p:cNvPr id="12" name="Freeform 12"/>
          <p:cNvSpPr/>
          <p:nvPr/>
        </p:nvSpPr>
        <p:spPr>
          <a:xfrm>
            <a:off x="545253" y="473148"/>
            <a:ext cx="1111104" cy="1111104"/>
          </a:xfrm>
          <a:custGeom>
            <a:avLst/>
            <a:gdLst/>
            <a:ahLst/>
            <a:cxnLst/>
            <a:rect l="l" t="t" r="r" b="b"/>
            <a:pathLst>
              <a:path w="1111104" h="1111104">
                <a:moveTo>
                  <a:pt x="0" y="0"/>
                </a:moveTo>
                <a:lnTo>
                  <a:pt x="1111103" y="0"/>
                </a:lnTo>
                <a:lnTo>
                  <a:pt x="1111103" y="1111104"/>
                </a:lnTo>
                <a:lnTo>
                  <a:pt x="0" y="1111104"/>
                </a:lnTo>
                <a:lnTo>
                  <a:pt x="0" y="0"/>
                </a:lnTo>
                <a:close/>
              </a:path>
            </a:pathLst>
          </a:custGeom>
          <a:blipFill>
            <a:blip r:embed="rId3"/>
            <a:stretch>
              <a:fillRect/>
            </a:stretch>
          </a:blipFill>
        </p:spPr>
        <p:txBody>
          <a:bodyPr/>
          <a:lstStyle/>
          <a:p>
            <a:endParaRPr lang="tr-TR"/>
          </a:p>
        </p:txBody>
      </p:sp>
      <p:sp>
        <p:nvSpPr>
          <p:cNvPr id="13" name="Freeform 13"/>
          <p:cNvSpPr/>
          <p:nvPr/>
        </p:nvSpPr>
        <p:spPr>
          <a:xfrm>
            <a:off x="489241" y="1890795"/>
            <a:ext cx="1107825" cy="1107825"/>
          </a:xfrm>
          <a:custGeom>
            <a:avLst/>
            <a:gdLst/>
            <a:ahLst/>
            <a:cxnLst/>
            <a:rect l="l" t="t" r="r" b="b"/>
            <a:pathLst>
              <a:path w="1107825" h="1107825">
                <a:moveTo>
                  <a:pt x="0" y="0"/>
                </a:moveTo>
                <a:lnTo>
                  <a:pt x="1107825" y="0"/>
                </a:lnTo>
                <a:lnTo>
                  <a:pt x="1107825" y="1107825"/>
                </a:lnTo>
                <a:lnTo>
                  <a:pt x="0" y="1107825"/>
                </a:lnTo>
                <a:lnTo>
                  <a:pt x="0" y="0"/>
                </a:lnTo>
                <a:close/>
              </a:path>
            </a:pathLst>
          </a:custGeom>
          <a:blipFill>
            <a:blip r:embed="rId4"/>
            <a:stretch>
              <a:fillRect/>
            </a:stretch>
          </a:blipFill>
        </p:spPr>
        <p:txBody>
          <a:bodyPr/>
          <a:lstStyle/>
          <a:p>
            <a:endParaRPr lang="tr-TR"/>
          </a:p>
        </p:txBody>
      </p:sp>
      <p:sp>
        <p:nvSpPr>
          <p:cNvPr id="14" name="Freeform 14"/>
          <p:cNvSpPr/>
          <p:nvPr/>
        </p:nvSpPr>
        <p:spPr>
          <a:xfrm>
            <a:off x="1856488" y="3302047"/>
            <a:ext cx="1146963" cy="1146963"/>
          </a:xfrm>
          <a:custGeom>
            <a:avLst/>
            <a:gdLst/>
            <a:ahLst/>
            <a:cxnLst/>
            <a:rect l="l" t="t" r="r" b="b"/>
            <a:pathLst>
              <a:path w="1146963" h="1146963">
                <a:moveTo>
                  <a:pt x="0" y="0"/>
                </a:moveTo>
                <a:lnTo>
                  <a:pt x="1146964" y="0"/>
                </a:lnTo>
                <a:lnTo>
                  <a:pt x="1146964" y="1146963"/>
                </a:lnTo>
                <a:lnTo>
                  <a:pt x="0" y="1146963"/>
                </a:lnTo>
                <a:lnTo>
                  <a:pt x="0" y="0"/>
                </a:lnTo>
                <a:close/>
              </a:path>
            </a:pathLst>
          </a:custGeom>
          <a:blipFill>
            <a:blip r:embed="rId5"/>
            <a:stretch>
              <a:fillRect/>
            </a:stretch>
          </a:blipFill>
        </p:spPr>
        <p:txBody>
          <a:bodyPr/>
          <a:lstStyle/>
          <a:p>
            <a:endParaRPr lang="tr-TR"/>
          </a:p>
        </p:txBody>
      </p:sp>
      <p:sp>
        <p:nvSpPr>
          <p:cNvPr id="15" name="Freeform 15"/>
          <p:cNvSpPr/>
          <p:nvPr/>
        </p:nvSpPr>
        <p:spPr>
          <a:xfrm>
            <a:off x="513463" y="5081537"/>
            <a:ext cx="1087008" cy="1087008"/>
          </a:xfrm>
          <a:custGeom>
            <a:avLst/>
            <a:gdLst/>
            <a:ahLst/>
            <a:cxnLst/>
            <a:rect l="l" t="t" r="r" b="b"/>
            <a:pathLst>
              <a:path w="1087008" h="1087008">
                <a:moveTo>
                  <a:pt x="0" y="0"/>
                </a:moveTo>
                <a:lnTo>
                  <a:pt x="1087008" y="0"/>
                </a:lnTo>
                <a:lnTo>
                  <a:pt x="1087008" y="1087008"/>
                </a:lnTo>
                <a:lnTo>
                  <a:pt x="0" y="1087008"/>
                </a:lnTo>
                <a:lnTo>
                  <a:pt x="0" y="0"/>
                </a:lnTo>
                <a:close/>
              </a:path>
            </a:pathLst>
          </a:custGeom>
          <a:blipFill>
            <a:blip r:embed="rId6"/>
            <a:stretch>
              <a:fillRect/>
            </a:stretch>
          </a:blipFill>
        </p:spPr>
        <p:txBody>
          <a:bodyPr/>
          <a:lstStyle/>
          <a:p>
            <a:endParaRPr lang="tr-TR"/>
          </a:p>
        </p:txBody>
      </p:sp>
      <p:sp>
        <p:nvSpPr>
          <p:cNvPr id="16" name="Freeform 16"/>
          <p:cNvSpPr/>
          <p:nvPr/>
        </p:nvSpPr>
        <p:spPr>
          <a:xfrm>
            <a:off x="543416" y="6463820"/>
            <a:ext cx="1038613" cy="1038613"/>
          </a:xfrm>
          <a:custGeom>
            <a:avLst/>
            <a:gdLst/>
            <a:ahLst/>
            <a:cxnLst/>
            <a:rect l="l" t="t" r="r" b="b"/>
            <a:pathLst>
              <a:path w="1038613" h="1038613">
                <a:moveTo>
                  <a:pt x="0" y="0"/>
                </a:moveTo>
                <a:lnTo>
                  <a:pt x="1038613" y="0"/>
                </a:lnTo>
                <a:lnTo>
                  <a:pt x="1038613" y="1038614"/>
                </a:lnTo>
                <a:lnTo>
                  <a:pt x="0" y="1038614"/>
                </a:lnTo>
                <a:lnTo>
                  <a:pt x="0" y="0"/>
                </a:lnTo>
                <a:close/>
              </a:path>
            </a:pathLst>
          </a:custGeom>
          <a:blipFill>
            <a:blip r:embed="rId7"/>
            <a:stretch>
              <a:fillRect/>
            </a:stretch>
          </a:blipFill>
        </p:spPr>
        <p:txBody>
          <a:bodyPr/>
          <a:lstStyle/>
          <a:p>
            <a:endParaRPr lang="tr-TR"/>
          </a:p>
        </p:txBody>
      </p:sp>
      <p:sp>
        <p:nvSpPr>
          <p:cNvPr id="17" name="Freeform 17"/>
          <p:cNvSpPr/>
          <p:nvPr/>
        </p:nvSpPr>
        <p:spPr>
          <a:xfrm>
            <a:off x="489241" y="7797709"/>
            <a:ext cx="1078918" cy="1078918"/>
          </a:xfrm>
          <a:custGeom>
            <a:avLst/>
            <a:gdLst/>
            <a:ahLst/>
            <a:cxnLst/>
            <a:rect l="l" t="t" r="r" b="b"/>
            <a:pathLst>
              <a:path w="1078918" h="1078918">
                <a:moveTo>
                  <a:pt x="0" y="0"/>
                </a:moveTo>
                <a:lnTo>
                  <a:pt x="1078918" y="0"/>
                </a:lnTo>
                <a:lnTo>
                  <a:pt x="1078918" y="1078918"/>
                </a:lnTo>
                <a:lnTo>
                  <a:pt x="0" y="1078918"/>
                </a:lnTo>
                <a:lnTo>
                  <a:pt x="0" y="0"/>
                </a:lnTo>
                <a:close/>
              </a:path>
            </a:pathLst>
          </a:custGeom>
          <a:blipFill>
            <a:blip r:embed="rId8"/>
            <a:stretch>
              <a:fillRect/>
            </a:stretch>
          </a:blipFill>
        </p:spPr>
        <p:txBody>
          <a:bodyPr/>
          <a:lstStyle/>
          <a:p>
            <a:endParaRPr lang="tr-TR"/>
          </a:p>
        </p:txBody>
      </p:sp>
      <p:sp>
        <p:nvSpPr>
          <p:cNvPr id="18" name="Freeform 18"/>
          <p:cNvSpPr/>
          <p:nvPr/>
        </p:nvSpPr>
        <p:spPr>
          <a:xfrm>
            <a:off x="16768214" y="80117"/>
            <a:ext cx="1519786" cy="1226684"/>
          </a:xfrm>
          <a:custGeom>
            <a:avLst/>
            <a:gdLst/>
            <a:ahLst/>
            <a:cxnLst/>
            <a:rect l="l" t="t" r="r" b="b"/>
            <a:pathLst>
              <a:path w="1519786" h="1226684">
                <a:moveTo>
                  <a:pt x="0" y="0"/>
                </a:moveTo>
                <a:lnTo>
                  <a:pt x="1519786" y="0"/>
                </a:lnTo>
                <a:lnTo>
                  <a:pt x="1519786" y="1226684"/>
                </a:lnTo>
                <a:lnTo>
                  <a:pt x="0" y="1226684"/>
                </a:lnTo>
                <a:lnTo>
                  <a:pt x="0" y="0"/>
                </a:lnTo>
                <a:close/>
              </a:path>
            </a:pathLst>
          </a:custGeom>
          <a:blipFill>
            <a:blip r:embed="rId9"/>
            <a:stretch>
              <a:fillRect/>
            </a:stretch>
          </a:blipFill>
        </p:spPr>
        <p:txBody>
          <a:bodyPr/>
          <a:lstStyle/>
          <a:p>
            <a:endParaRPr lang="tr-TR"/>
          </a:p>
        </p:txBody>
      </p:sp>
      <p:sp>
        <p:nvSpPr>
          <p:cNvPr id="19" name="TextBox 19"/>
          <p:cNvSpPr txBox="1"/>
          <p:nvPr/>
        </p:nvSpPr>
        <p:spPr>
          <a:xfrm>
            <a:off x="6569222" y="279129"/>
            <a:ext cx="4848655" cy="415224"/>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Roboto Bold"/>
                <a:ea typeface="Roboto Bold"/>
                <a:cs typeface="Roboto Bold"/>
                <a:sym typeface="Roboto Bold"/>
              </a:rPr>
              <a:t>Duygu için kullanılan parametreler: </a:t>
            </a:r>
          </a:p>
        </p:txBody>
      </p:sp>
      <p:sp>
        <p:nvSpPr>
          <p:cNvPr id="20" name="TextBox 20"/>
          <p:cNvSpPr txBox="1"/>
          <p:nvPr/>
        </p:nvSpPr>
        <p:spPr>
          <a:xfrm>
            <a:off x="6364704" y="752984"/>
            <a:ext cx="2411525" cy="387317"/>
          </a:xfrm>
          <a:prstGeom prst="rect">
            <a:avLst/>
          </a:prstGeom>
        </p:spPr>
        <p:txBody>
          <a:bodyPr lIns="0" tIns="0" rIns="0" bIns="0" rtlCol="0" anchor="t">
            <a:spAutoFit/>
          </a:bodyPr>
          <a:lstStyle/>
          <a:p>
            <a:pPr algn="l">
              <a:lnSpc>
                <a:spcPts val="2800"/>
              </a:lnSpc>
            </a:pPr>
            <a:r>
              <a:rPr lang="en-US" sz="2000">
                <a:solidFill>
                  <a:srgbClr val="000000"/>
                </a:solidFill>
                <a:latin typeface="Arial"/>
                <a:ea typeface="Arial"/>
                <a:cs typeface="Arial"/>
                <a:sym typeface="Arial"/>
              </a:rPr>
              <a:t>train epochs = 20</a:t>
            </a:r>
          </a:p>
        </p:txBody>
      </p:sp>
      <p:sp>
        <p:nvSpPr>
          <p:cNvPr id="21" name="TextBox 21"/>
          <p:cNvSpPr txBox="1"/>
          <p:nvPr/>
        </p:nvSpPr>
        <p:spPr>
          <a:xfrm>
            <a:off x="9210870" y="752984"/>
            <a:ext cx="2411525" cy="387317"/>
          </a:xfrm>
          <a:prstGeom prst="rect">
            <a:avLst/>
          </a:prstGeom>
        </p:spPr>
        <p:txBody>
          <a:bodyPr lIns="0" tIns="0" rIns="0" bIns="0" rtlCol="0" anchor="t">
            <a:spAutoFit/>
          </a:bodyPr>
          <a:lstStyle/>
          <a:p>
            <a:pPr algn="l">
              <a:lnSpc>
                <a:spcPts val="2800"/>
              </a:lnSpc>
            </a:pPr>
            <a:r>
              <a:rPr lang="en-US" sz="2000">
                <a:solidFill>
                  <a:srgbClr val="000000"/>
                </a:solidFill>
                <a:latin typeface="Arial"/>
                <a:ea typeface="Arial"/>
                <a:cs typeface="Arial"/>
                <a:sym typeface="Arial"/>
              </a:rPr>
              <a:t>train batch size = 16</a:t>
            </a:r>
          </a:p>
        </p:txBody>
      </p:sp>
      <p:sp>
        <p:nvSpPr>
          <p:cNvPr id="22" name="TextBox 22"/>
          <p:cNvSpPr txBox="1"/>
          <p:nvPr/>
        </p:nvSpPr>
        <p:spPr>
          <a:xfrm>
            <a:off x="6364704" y="1153818"/>
            <a:ext cx="2411525" cy="387317"/>
          </a:xfrm>
          <a:prstGeom prst="rect">
            <a:avLst/>
          </a:prstGeom>
        </p:spPr>
        <p:txBody>
          <a:bodyPr lIns="0" tIns="0" rIns="0" bIns="0" rtlCol="0" anchor="t">
            <a:spAutoFit/>
          </a:bodyPr>
          <a:lstStyle/>
          <a:p>
            <a:pPr algn="l">
              <a:lnSpc>
                <a:spcPts val="2800"/>
              </a:lnSpc>
            </a:pPr>
            <a:r>
              <a:rPr lang="en-US" sz="2000">
                <a:solidFill>
                  <a:srgbClr val="000000"/>
                </a:solidFill>
                <a:latin typeface="Arial"/>
                <a:ea typeface="Arial"/>
                <a:cs typeface="Arial"/>
                <a:sym typeface="Arial"/>
              </a:rPr>
              <a:t>eval batch size = 16</a:t>
            </a:r>
          </a:p>
        </p:txBody>
      </p:sp>
      <p:sp>
        <p:nvSpPr>
          <p:cNvPr id="23" name="TextBox 23"/>
          <p:cNvSpPr txBox="1"/>
          <p:nvPr/>
        </p:nvSpPr>
        <p:spPr>
          <a:xfrm>
            <a:off x="9210870" y="1153818"/>
            <a:ext cx="2411525" cy="387317"/>
          </a:xfrm>
          <a:prstGeom prst="rect">
            <a:avLst/>
          </a:prstGeom>
        </p:spPr>
        <p:txBody>
          <a:bodyPr lIns="0" tIns="0" rIns="0" bIns="0" rtlCol="0" anchor="t">
            <a:spAutoFit/>
          </a:bodyPr>
          <a:lstStyle/>
          <a:p>
            <a:pPr algn="l">
              <a:lnSpc>
                <a:spcPts val="2800"/>
              </a:lnSpc>
            </a:pPr>
            <a:r>
              <a:rPr lang="en-US" sz="2000">
                <a:solidFill>
                  <a:srgbClr val="000000"/>
                </a:solidFill>
                <a:latin typeface="Arial"/>
                <a:ea typeface="Arial"/>
                <a:cs typeface="Arial"/>
                <a:sym typeface="Arial"/>
              </a:rPr>
              <a:t>learning rate = 2e-5</a:t>
            </a:r>
          </a:p>
        </p:txBody>
      </p:sp>
      <p:sp>
        <p:nvSpPr>
          <p:cNvPr id="24" name="TextBox 24"/>
          <p:cNvSpPr txBox="1"/>
          <p:nvPr/>
        </p:nvSpPr>
        <p:spPr>
          <a:xfrm>
            <a:off x="2647502" y="1854246"/>
            <a:ext cx="3994548" cy="415224"/>
          </a:xfrm>
          <a:prstGeom prst="rect">
            <a:avLst/>
          </a:prstGeom>
        </p:spPr>
        <p:txBody>
          <a:bodyPr wrap="square" lIns="0" tIns="0" rIns="0" bIns="0" rtlCol="0" anchor="t">
            <a:spAutoFit/>
          </a:bodyPr>
          <a:lstStyle/>
          <a:p>
            <a:pPr algn="ctr">
              <a:lnSpc>
                <a:spcPts val="3359"/>
              </a:lnSpc>
              <a:spcBef>
                <a:spcPct val="0"/>
              </a:spcBef>
            </a:pPr>
            <a:r>
              <a:rPr lang="en-US" sz="2400" dirty="0" err="1">
                <a:solidFill>
                  <a:srgbClr val="000000"/>
                </a:solidFill>
                <a:latin typeface="Roboto Bold"/>
                <a:ea typeface="Roboto Bold"/>
                <a:cs typeface="Roboto Bold"/>
                <a:sym typeface="Roboto Bold"/>
              </a:rPr>
              <a:t>Sadece</a:t>
            </a:r>
            <a:r>
              <a:rPr lang="en-US" sz="2400" dirty="0">
                <a:solidFill>
                  <a:srgbClr val="000000"/>
                </a:solidFill>
                <a:latin typeface="Roboto Bold"/>
                <a:ea typeface="Roboto Bold"/>
                <a:cs typeface="Roboto Bold"/>
                <a:sym typeface="Roboto Bold"/>
              </a:rPr>
              <a:t> </a:t>
            </a:r>
            <a:r>
              <a:rPr lang="en-US" sz="2400" dirty="0" err="1">
                <a:solidFill>
                  <a:srgbClr val="000000"/>
                </a:solidFill>
                <a:latin typeface="Roboto Bold"/>
                <a:ea typeface="Roboto Bold"/>
                <a:cs typeface="Roboto Bold"/>
                <a:sym typeface="Roboto Bold"/>
              </a:rPr>
              <a:t>temizleme</a:t>
            </a:r>
            <a:r>
              <a:rPr lang="en-US" sz="2400" dirty="0">
                <a:solidFill>
                  <a:srgbClr val="000000"/>
                </a:solidFill>
                <a:latin typeface="Roboto Bold"/>
                <a:ea typeface="Roboto Bold"/>
                <a:cs typeface="Roboto Bold"/>
                <a:sym typeface="Roboto Bold"/>
              </a:rPr>
              <a:t> </a:t>
            </a:r>
            <a:r>
              <a:rPr lang="en-US" sz="2400" dirty="0" err="1">
                <a:solidFill>
                  <a:srgbClr val="000000"/>
                </a:solidFill>
                <a:latin typeface="Roboto Bold"/>
                <a:ea typeface="Roboto Bold"/>
                <a:cs typeface="Roboto Bold"/>
                <a:sym typeface="Roboto Bold"/>
              </a:rPr>
              <a:t>işlemi</a:t>
            </a:r>
            <a:r>
              <a:rPr lang="en-US" sz="2400" dirty="0">
                <a:solidFill>
                  <a:srgbClr val="000000"/>
                </a:solidFill>
                <a:latin typeface="Roboto Bold"/>
                <a:ea typeface="Roboto Bold"/>
                <a:cs typeface="Roboto Bold"/>
                <a:sym typeface="Roboto Bold"/>
              </a:rPr>
              <a:t>:</a:t>
            </a:r>
          </a:p>
        </p:txBody>
      </p:sp>
      <p:sp>
        <p:nvSpPr>
          <p:cNvPr id="25" name="TextBox 25"/>
          <p:cNvSpPr txBox="1"/>
          <p:nvPr/>
        </p:nvSpPr>
        <p:spPr>
          <a:xfrm>
            <a:off x="6692776" y="1882846"/>
            <a:ext cx="5665899" cy="415224"/>
          </a:xfrm>
          <a:prstGeom prst="rect">
            <a:avLst/>
          </a:prstGeom>
        </p:spPr>
        <p:txBody>
          <a:bodyPr wrap="square" lIns="0" tIns="0" rIns="0" bIns="0" rtlCol="0" anchor="t">
            <a:spAutoFit/>
          </a:bodyPr>
          <a:lstStyle/>
          <a:p>
            <a:pPr algn="ctr">
              <a:lnSpc>
                <a:spcPts val="3359"/>
              </a:lnSpc>
              <a:spcBef>
                <a:spcPct val="0"/>
              </a:spcBef>
            </a:pPr>
            <a:r>
              <a:rPr lang="en-US" sz="2400" dirty="0" err="1">
                <a:solidFill>
                  <a:srgbClr val="000000"/>
                </a:solidFill>
                <a:latin typeface="Roboto Bold"/>
                <a:ea typeface="Roboto Bold"/>
                <a:cs typeface="Roboto Bold"/>
                <a:sym typeface="Roboto Bold"/>
              </a:rPr>
              <a:t>Olumsuzluk</a:t>
            </a:r>
            <a:r>
              <a:rPr lang="en-US" sz="2400" dirty="0">
                <a:solidFill>
                  <a:srgbClr val="000000"/>
                </a:solidFill>
                <a:latin typeface="Roboto Bold"/>
                <a:ea typeface="Roboto Bold"/>
                <a:cs typeface="Roboto Bold"/>
                <a:sym typeface="Roboto Bold"/>
              </a:rPr>
              <a:t> </a:t>
            </a:r>
            <a:r>
              <a:rPr lang="en-US" sz="2400" dirty="0" err="1">
                <a:solidFill>
                  <a:srgbClr val="000000"/>
                </a:solidFill>
                <a:latin typeface="Roboto Bold"/>
                <a:ea typeface="Roboto Bold"/>
                <a:cs typeface="Roboto Bold"/>
                <a:sym typeface="Roboto Bold"/>
              </a:rPr>
              <a:t>ekinin</a:t>
            </a:r>
            <a:r>
              <a:rPr lang="en-US" sz="2400" dirty="0">
                <a:solidFill>
                  <a:srgbClr val="000000"/>
                </a:solidFill>
                <a:latin typeface="Roboto Bold"/>
                <a:ea typeface="Roboto Bold"/>
                <a:cs typeface="Roboto Bold"/>
                <a:sym typeface="Roboto Bold"/>
              </a:rPr>
              <a:t> </a:t>
            </a:r>
            <a:r>
              <a:rPr lang="en-US" sz="2400" dirty="0" err="1">
                <a:solidFill>
                  <a:srgbClr val="000000"/>
                </a:solidFill>
                <a:latin typeface="Roboto Bold"/>
                <a:ea typeface="Roboto Bold"/>
                <a:cs typeface="Roboto Bold"/>
                <a:sym typeface="Roboto Bold"/>
              </a:rPr>
              <a:t>sonradan</a:t>
            </a:r>
            <a:r>
              <a:rPr lang="en-US" sz="2400" dirty="0">
                <a:solidFill>
                  <a:srgbClr val="000000"/>
                </a:solidFill>
                <a:latin typeface="Roboto Bold"/>
                <a:ea typeface="Roboto Bold"/>
                <a:cs typeface="Roboto Bold"/>
                <a:sym typeface="Roboto Bold"/>
              </a:rPr>
              <a:t> </a:t>
            </a:r>
            <a:r>
              <a:rPr lang="en-US" sz="2400" dirty="0" err="1">
                <a:solidFill>
                  <a:srgbClr val="000000"/>
                </a:solidFill>
                <a:latin typeface="Roboto Bold"/>
                <a:ea typeface="Roboto Bold"/>
                <a:cs typeface="Roboto Bold"/>
                <a:sym typeface="Roboto Bold"/>
              </a:rPr>
              <a:t>eklendiği</a:t>
            </a:r>
            <a:r>
              <a:rPr lang="en-US" sz="2400" dirty="0">
                <a:solidFill>
                  <a:srgbClr val="000000"/>
                </a:solidFill>
                <a:latin typeface="Roboto Bold"/>
                <a:ea typeface="Roboto Bold"/>
                <a:cs typeface="Roboto Bold"/>
                <a:sym typeface="Roboto Bold"/>
              </a:rPr>
              <a:t>:</a:t>
            </a:r>
          </a:p>
        </p:txBody>
      </p:sp>
      <p:sp>
        <p:nvSpPr>
          <p:cNvPr id="26" name="TextBox 26"/>
          <p:cNvSpPr txBox="1"/>
          <p:nvPr/>
        </p:nvSpPr>
        <p:spPr>
          <a:xfrm>
            <a:off x="12506853" y="1854246"/>
            <a:ext cx="5805593" cy="415224"/>
          </a:xfrm>
          <a:prstGeom prst="rect">
            <a:avLst/>
          </a:prstGeom>
        </p:spPr>
        <p:txBody>
          <a:bodyPr wrap="square" lIns="0" tIns="0" rIns="0" bIns="0" rtlCol="0" anchor="t">
            <a:spAutoFit/>
          </a:bodyPr>
          <a:lstStyle/>
          <a:p>
            <a:pPr algn="ctr">
              <a:lnSpc>
                <a:spcPts val="3359"/>
              </a:lnSpc>
              <a:spcBef>
                <a:spcPct val="0"/>
              </a:spcBef>
            </a:pPr>
            <a:r>
              <a:rPr lang="en-US" sz="2400" dirty="0" err="1">
                <a:solidFill>
                  <a:srgbClr val="000000"/>
                </a:solidFill>
                <a:latin typeface="Roboto Bold"/>
                <a:ea typeface="Roboto Bold"/>
                <a:cs typeface="Roboto Bold"/>
                <a:sym typeface="Roboto Bold"/>
              </a:rPr>
              <a:t>Olumsuzluk</a:t>
            </a:r>
            <a:r>
              <a:rPr lang="en-US" sz="2400" dirty="0">
                <a:solidFill>
                  <a:srgbClr val="000000"/>
                </a:solidFill>
                <a:latin typeface="Roboto Bold"/>
                <a:ea typeface="Roboto Bold"/>
                <a:cs typeface="Roboto Bold"/>
                <a:sym typeface="Roboto Bold"/>
              </a:rPr>
              <a:t> </a:t>
            </a:r>
            <a:r>
              <a:rPr lang="en-US" sz="2400" dirty="0" err="1">
                <a:solidFill>
                  <a:srgbClr val="000000"/>
                </a:solidFill>
                <a:latin typeface="Roboto Bold"/>
                <a:ea typeface="Roboto Bold"/>
                <a:cs typeface="Roboto Bold"/>
                <a:sym typeface="Roboto Bold"/>
              </a:rPr>
              <a:t>ekli</a:t>
            </a:r>
            <a:r>
              <a:rPr lang="en-US" sz="2400" dirty="0">
                <a:solidFill>
                  <a:srgbClr val="000000"/>
                </a:solidFill>
                <a:latin typeface="Roboto Bold"/>
                <a:ea typeface="Roboto Bold"/>
                <a:cs typeface="Roboto Bold"/>
                <a:sym typeface="Roboto Bold"/>
              </a:rPr>
              <a:t> </a:t>
            </a:r>
            <a:r>
              <a:rPr lang="en-US" sz="2400" dirty="0" err="1">
                <a:solidFill>
                  <a:srgbClr val="000000"/>
                </a:solidFill>
                <a:latin typeface="Roboto Bold"/>
                <a:ea typeface="Roboto Bold"/>
                <a:cs typeface="Roboto Bold"/>
                <a:sym typeface="Roboto Bold"/>
              </a:rPr>
              <a:t>kelimeye</a:t>
            </a:r>
            <a:r>
              <a:rPr lang="en-US" sz="2400" dirty="0">
                <a:solidFill>
                  <a:srgbClr val="000000"/>
                </a:solidFill>
                <a:latin typeface="Roboto Bold"/>
                <a:ea typeface="Roboto Bold"/>
                <a:cs typeface="Roboto Bold"/>
                <a:sym typeface="Roboto Bold"/>
              </a:rPr>
              <a:t> </a:t>
            </a:r>
            <a:r>
              <a:rPr lang="en-US" sz="2400" dirty="0" err="1">
                <a:solidFill>
                  <a:srgbClr val="000000"/>
                </a:solidFill>
                <a:latin typeface="Roboto Bold"/>
                <a:ea typeface="Roboto Bold"/>
                <a:cs typeface="Roboto Bold"/>
                <a:sym typeface="Roboto Bold"/>
              </a:rPr>
              <a:t>dokunulmadığı</a:t>
            </a:r>
            <a:r>
              <a:rPr lang="en-US" sz="2400" dirty="0">
                <a:solidFill>
                  <a:srgbClr val="000000"/>
                </a:solidFill>
                <a:latin typeface="Roboto Bold"/>
                <a:ea typeface="Roboto Bold"/>
                <a:cs typeface="Roboto Bold"/>
                <a:sym typeface="Roboto Bold"/>
              </a:rPr>
              <a:t>:</a:t>
            </a:r>
          </a:p>
        </p:txBody>
      </p:sp>
      <p:sp>
        <p:nvSpPr>
          <p:cNvPr id="27" name="TextBox 27"/>
          <p:cNvSpPr txBox="1"/>
          <p:nvPr/>
        </p:nvSpPr>
        <p:spPr>
          <a:xfrm>
            <a:off x="1856488" y="2449557"/>
            <a:ext cx="16041377" cy="340221"/>
          </a:xfrm>
          <a:prstGeom prst="rect">
            <a:avLst/>
          </a:prstGeom>
        </p:spPr>
        <p:txBody>
          <a:bodyPr wrap="square" lIns="0" tIns="0" rIns="0" bIns="0" rtlCol="0" anchor="t">
            <a:spAutoFit/>
          </a:bodyPr>
          <a:lstStyle/>
          <a:p>
            <a:pPr algn="ctr">
              <a:lnSpc>
                <a:spcPts val="2940"/>
              </a:lnSpc>
              <a:spcBef>
                <a:spcPct val="0"/>
              </a:spcBef>
            </a:pPr>
            <a:r>
              <a:rPr lang="en-US" sz="2100" dirty="0">
                <a:solidFill>
                  <a:srgbClr val="000000"/>
                </a:solidFill>
                <a:latin typeface="Arial"/>
                <a:ea typeface="Arial"/>
                <a:cs typeface="Arial"/>
                <a:sym typeface="Arial"/>
              </a:rPr>
              <a:t>mcc: 0.350                                                  mcc: 0.344                                                            mcc: 0.388                                        </a:t>
            </a:r>
          </a:p>
        </p:txBody>
      </p:sp>
      <p:sp>
        <p:nvSpPr>
          <p:cNvPr id="28" name="TextBox 28"/>
          <p:cNvSpPr txBox="1"/>
          <p:nvPr/>
        </p:nvSpPr>
        <p:spPr>
          <a:xfrm>
            <a:off x="1568159" y="3128833"/>
            <a:ext cx="16744287" cy="340221"/>
          </a:xfrm>
          <a:prstGeom prst="rect">
            <a:avLst/>
          </a:prstGeom>
        </p:spPr>
        <p:txBody>
          <a:bodyPr wrap="square" lIns="0" tIns="0" rIns="0" bIns="0" rtlCol="0" anchor="t">
            <a:spAutoFit/>
          </a:bodyPr>
          <a:lstStyle/>
          <a:p>
            <a:pPr algn="ctr">
              <a:lnSpc>
                <a:spcPts val="2940"/>
              </a:lnSpc>
              <a:spcBef>
                <a:spcPct val="0"/>
              </a:spcBef>
            </a:pPr>
            <a:r>
              <a:rPr lang="en-US" sz="2100" dirty="0">
                <a:solidFill>
                  <a:srgbClr val="000000"/>
                </a:solidFill>
                <a:latin typeface="Arial"/>
                <a:ea typeface="Arial"/>
                <a:cs typeface="Arial"/>
                <a:sym typeface="Arial"/>
              </a:rPr>
              <a:t>precision:0.806                                             precision:0.890                                                     precision:0.916                                            </a:t>
            </a:r>
          </a:p>
        </p:txBody>
      </p:sp>
      <p:sp>
        <p:nvSpPr>
          <p:cNvPr id="29" name="TextBox 29"/>
          <p:cNvSpPr txBox="1"/>
          <p:nvPr/>
        </p:nvSpPr>
        <p:spPr>
          <a:xfrm>
            <a:off x="1625668" y="3789803"/>
            <a:ext cx="16636459" cy="340221"/>
          </a:xfrm>
          <a:prstGeom prst="rect">
            <a:avLst/>
          </a:prstGeom>
        </p:spPr>
        <p:txBody>
          <a:bodyPr wrap="square" lIns="0" tIns="0" rIns="0" bIns="0" rtlCol="0" anchor="t">
            <a:spAutoFit/>
          </a:bodyPr>
          <a:lstStyle/>
          <a:p>
            <a:pPr algn="ctr">
              <a:lnSpc>
                <a:spcPts val="2940"/>
              </a:lnSpc>
              <a:spcBef>
                <a:spcPct val="0"/>
              </a:spcBef>
            </a:pPr>
            <a:r>
              <a:rPr lang="en-US" sz="2100" dirty="0">
                <a:solidFill>
                  <a:srgbClr val="000000"/>
                </a:solidFill>
                <a:latin typeface="Arial"/>
                <a:ea typeface="Arial"/>
                <a:cs typeface="Arial"/>
                <a:sym typeface="Arial"/>
              </a:rPr>
              <a:t>recall: 0.672                                                  recall: 0.745                                                          recall: 0.744                          </a:t>
            </a:r>
          </a:p>
        </p:txBody>
      </p:sp>
      <p:sp>
        <p:nvSpPr>
          <p:cNvPr id="30" name="TextBox 30"/>
          <p:cNvSpPr txBox="1"/>
          <p:nvPr/>
        </p:nvSpPr>
        <p:spPr>
          <a:xfrm>
            <a:off x="1856488" y="4488127"/>
            <a:ext cx="16405639" cy="340221"/>
          </a:xfrm>
          <a:prstGeom prst="rect">
            <a:avLst/>
          </a:prstGeom>
        </p:spPr>
        <p:txBody>
          <a:bodyPr wrap="square" lIns="0" tIns="0" rIns="0" bIns="0" rtlCol="0" anchor="t">
            <a:spAutoFit/>
          </a:bodyPr>
          <a:lstStyle/>
          <a:p>
            <a:pPr algn="ctr">
              <a:lnSpc>
                <a:spcPts val="2940"/>
              </a:lnSpc>
              <a:spcBef>
                <a:spcPct val="0"/>
              </a:spcBef>
            </a:pPr>
            <a:r>
              <a:rPr lang="en-US" sz="2100" dirty="0">
                <a:solidFill>
                  <a:srgbClr val="000000"/>
                </a:solidFill>
                <a:latin typeface="Arial"/>
                <a:ea typeface="Arial"/>
                <a:cs typeface="Arial"/>
                <a:sym typeface="Arial"/>
              </a:rPr>
              <a:t>f1 score: 0.715                                                f1 score: 0.797                                                       f1 score: 0.800                                             </a:t>
            </a:r>
          </a:p>
        </p:txBody>
      </p:sp>
      <p:sp>
        <p:nvSpPr>
          <p:cNvPr id="31" name="TextBox 31"/>
          <p:cNvSpPr txBox="1"/>
          <p:nvPr/>
        </p:nvSpPr>
        <p:spPr>
          <a:xfrm>
            <a:off x="3003452" y="6438003"/>
            <a:ext cx="14632916" cy="1680380"/>
          </a:xfrm>
          <a:prstGeom prst="rect">
            <a:avLst/>
          </a:prstGeom>
        </p:spPr>
        <p:txBody>
          <a:bodyPr lIns="0" tIns="0" rIns="0" bIns="0" rtlCol="0" anchor="t">
            <a:spAutoFit/>
          </a:bodyPr>
          <a:lstStyle/>
          <a:p>
            <a:pPr algn="ctr">
              <a:lnSpc>
                <a:spcPts val="4494"/>
              </a:lnSpc>
              <a:spcBef>
                <a:spcPct val="0"/>
              </a:spcBef>
            </a:pPr>
            <a:r>
              <a:rPr lang="en-US" sz="3210">
                <a:solidFill>
                  <a:srgbClr val="000000"/>
                </a:solidFill>
                <a:latin typeface="Roboto"/>
                <a:ea typeface="Roboto"/>
                <a:cs typeface="Roboto"/>
                <a:sym typeface="Roboto"/>
              </a:rPr>
              <a:t>Olumsuzluk eki duygu analizini etkilediği için, duygu bazlı sonuçlara ağırlık vererek yaptığımız gözlemler sonucunda lemmatization işleminde </a:t>
            </a:r>
            <a:r>
              <a:rPr lang="en-US" sz="3210">
                <a:solidFill>
                  <a:srgbClr val="5271FF"/>
                </a:solidFill>
                <a:latin typeface="Roboto"/>
                <a:ea typeface="Roboto"/>
                <a:cs typeface="Roboto"/>
                <a:sym typeface="Roboto"/>
              </a:rPr>
              <a:t>“olumsuzluk ekli kelimeye dokunmamaya” </a:t>
            </a:r>
            <a:r>
              <a:rPr lang="en-US" sz="3210">
                <a:solidFill>
                  <a:srgbClr val="000000"/>
                </a:solidFill>
                <a:latin typeface="Roboto"/>
                <a:ea typeface="Roboto"/>
                <a:cs typeface="Roboto"/>
                <a:sym typeface="Roboto"/>
              </a:rPr>
              <a:t>karar verdik.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04649"/>
            <a:ext cx="18288000" cy="1388462"/>
          </a:xfrm>
          <a:custGeom>
            <a:avLst/>
            <a:gdLst/>
            <a:ahLst/>
            <a:cxnLst/>
            <a:rect l="l" t="t" r="r" b="b"/>
            <a:pathLst>
              <a:path w="18288000" h="1388462">
                <a:moveTo>
                  <a:pt x="0" y="0"/>
                </a:moveTo>
                <a:lnTo>
                  <a:pt x="18288000" y="0"/>
                </a:lnTo>
                <a:lnTo>
                  <a:pt x="18288000" y="1388463"/>
                </a:lnTo>
                <a:lnTo>
                  <a:pt x="0" y="1388463"/>
                </a:lnTo>
                <a:lnTo>
                  <a:pt x="0" y="0"/>
                </a:lnTo>
                <a:close/>
              </a:path>
            </a:pathLst>
          </a:custGeom>
          <a:blipFill>
            <a:blip r:embed="rId2"/>
            <a:stretch>
              <a:fillRect t="-3193" b="-3193"/>
            </a:stretch>
          </a:blipFill>
        </p:spPr>
        <p:txBody>
          <a:bodyPr/>
          <a:lstStyle/>
          <a:p>
            <a:endParaRPr lang="tr-TR"/>
          </a:p>
        </p:txBody>
      </p:sp>
      <p:grpSp>
        <p:nvGrpSpPr>
          <p:cNvPr id="3" name="Group 3"/>
          <p:cNvGrpSpPr/>
          <p:nvPr/>
        </p:nvGrpSpPr>
        <p:grpSpPr>
          <a:xfrm>
            <a:off x="-514350" y="0"/>
            <a:ext cx="2879988" cy="10859457"/>
            <a:chOff x="0" y="0"/>
            <a:chExt cx="758515" cy="2860104"/>
          </a:xfrm>
        </p:grpSpPr>
        <p:sp>
          <p:nvSpPr>
            <p:cNvPr id="4" name="Freeform 4"/>
            <p:cNvSpPr/>
            <p:nvPr/>
          </p:nvSpPr>
          <p:spPr>
            <a:xfrm>
              <a:off x="0" y="0"/>
              <a:ext cx="758515" cy="2860104"/>
            </a:xfrm>
            <a:custGeom>
              <a:avLst/>
              <a:gdLst/>
              <a:ahLst/>
              <a:cxnLst/>
              <a:rect l="l" t="t" r="r" b="b"/>
              <a:pathLst>
                <a:path w="758515" h="2860104">
                  <a:moveTo>
                    <a:pt x="0" y="0"/>
                  </a:moveTo>
                  <a:lnTo>
                    <a:pt x="758515" y="0"/>
                  </a:lnTo>
                  <a:lnTo>
                    <a:pt x="758515" y="2860104"/>
                  </a:lnTo>
                  <a:lnTo>
                    <a:pt x="0" y="2860104"/>
                  </a:lnTo>
                  <a:close/>
                </a:path>
              </a:pathLst>
            </a:custGeom>
            <a:solidFill>
              <a:srgbClr val="5271FF"/>
            </a:solidFill>
          </p:spPr>
          <p:txBody>
            <a:bodyPr/>
            <a:lstStyle/>
            <a:p>
              <a:endParaRPr lang="tr-TR"/>
            </a:p>
          </p:txBody>
        </p:sp>
        <p:sp>
          <p:nvSpPr>
            <p:cNvPr id="5" name="TextBox 5"/>
            <p:cNvSpPr txBox="1"/>
            <p:nvPr/>
          </p:nvSpPr>
          <p:spPr>
            <a:xfrm>
              <a:off x="0" y="-28575"/>
              <a:ext cx="758515" cy="288867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54905" y="3170907"/>
            <a:ext cx="1821467" cy="18214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70519" y="3290720"/>
            <a:ext cx="1581840" cy="15818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tr-TR"/>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820"/>
                </a:lnSpc>
              </a:pPr>
              <a:endParaRPr/>
            </a:p>
          </p:txBody>
        </p:sp>
      </p:grpSp>
      <p:sp>
        <p:nvSpPr>
          <p:cNvPr id="12" name="Freeform 12"/>
          <p:cNvSpPr/>
          <p:nvPr/>
        </p:nvSpPr>
        <p:spPr>
          <a:xfrm>
            <a:off x="241020" y="679260"/>
            <a:ext cx="1111104" cy="1111104"/>
          </a:xfrm>
          <a:custGeom>
            <a:avLst/>
            <a:gdLst/>
            <a:ahLst/>
            <a:cxnLst/>
            <a:rect l="l" t="t" r="r" b="b"/>
            <a:pathLst>
              <a:path w="1111104" h="1111104">
                <a:moveTo>
                  <a:pt x="0" y="0"/>
                </a:moveTo>
                <a:lnTo>
                  <a:pt x="1111104" y="0"/>
                </a:lnTo>
                <a:lnTo>
                  <a:pt x="1111104" y="1111104"/>
                </a:lnTo>
                <a:lnTo>
                  <a:pt x="0" y="1111104"/>
                </a:lnTo>
                <a:lnTo>
                  <a:pt x="0" y="0"/>
                </a:lnTo>
                <a:close/>
              </a:path>
            </a:pathLst>
          </a:custGeom>
          <a:blipFill>
            <a:blip r:embed="rId3"/>
            <a:stretch>
              <a:fillRect/>
            </a:stretch>
          </a:blipFill>
        </p:spPr>
        <p:txBody>
          <a:bodyPr/>
          <a:lstStyle/>
          <a:p>
            <a:endParaRPr lang="tr-TR"/>
          </a:p>
        </p:txBody>
      </p:sp>
      <p:sp>
        <p:nvSpPr>
          <p:cNvPr id="13" name="Freeform 13"/>
          <p:cNvSpPr/>
          <p:nvPr/>
        </p:nvSpPr>
        <p:spPr>
          <a:xfrm>
            <a:off x="185008" y="2096907"/>
            <a:ext cx="1107825" cy="1107825"/>
          </a:xfrm>
          <a:custGeom>
            <a:avLst/>
            <a:gdLst/>
            <a:ahLst/>
            <a:cxnLst/>
            <a:rect l="l" t="t" r="r" b="b"/>
            <a:pathLst>
              <a:path w="1107825" h="1107825">
                <a:moveTo>
                  <a:pt x="0" y="0"/>
                </a:moveTo>
                <a:lnTo>
                  <a:pt x="1107825" y="0"/>
                </a:lnTo>
                <a:lnTo>
                  <a:pt x="1107825" y="1107825"/>
                </a:lnTo>
                <a:lnTo>
                  <a:pt x="0" y="1107825"/>
                </a:lnTo>
                <a:lnTo>
                  <a:pt x="0" y="0"/>
                </a:lnTo>
                <a:close/>
              </a:path>
            </a:pathLst>
          </a:custGeom>
          <a:blipFill>
            <a:blip r:embed="rId4"/>
            <a:stretch>
              <a:fillRect/>
            </a:stretch>
          </a:blipFill>
        </p:spPr>
        <p:txBody>
          <a:bodyPr/>
          <a:lstStyle/>
          <a:p>
            <a:endParaRPr lang="tr-TR"/>
          </a:p>
        </p:txBody>
      </p:sp>
      <p:sp>
        <p:nvSpPr>
          <p:cNvPr id="14" name="Freeform 14"/>
          <p:cNvSpPr/>
          <p:nvPr/>
        </p:nvSpPr>
        <p:spPr>
          <a:xfrm>
            <a:off x="1856488" y="3508159"/>
            <a:ext cx="1146963" cy="1146963"/>
          </a:xfrm>
          <a:custGeom>
            <a:avLst/>
            <a:gdLst/>
            <a:ahLst/>
            <a:cxnLst/>
            <a:rect l="l" t="t" r="r" b="b"/>
            <a:pathLst>
              <a:path w="1146963" h="1146963">
                <a:moveTo>
                  <a:pt x="0" y="0"/>
                </a:moveTo>
                <a:lnTo>
                  <a:pt x="1146964" y="0"/>
                </a:lnTo>
                <a:lnTo>
                  <a:pt x="1146964" y="1146963"/>
                </a:lnTo>
                <a:lnTo>
                  <a:pt x="0" y="1146963"/>
                </a:lnTo>
                <a:lnTo>
                  <a:pt x="0" y="0"/>
                </a:lnTo>
                <a:close/>
              </a:path>
            </a:pathLst>
          </a:custGeom>
          <a:blipFill>
            <a:blip r:embed="rId5"/>
            <a:stretch>
              <a:fillRect/>
            </a:stretch>
          </a:blipFill>
        </p:spPr>
        <p:txBody>
          <a:bodyPr/>
          <a:lstStyle/>
          <a:p>
            <a:endParaRPr lang="tr-TR"/>
          </a:p>
        </p:txBody>
      </p:sp>
      <p:sp>
        <p:nvSpPr>
          <p:cNvPr id="15" name="Freeform 15"/>
          <p:cNvSpPr/>
          <p:nvPr/>
        </p:nvSpPr>
        <p:spPr>
          <a:xfrm>
            <a:off x="209231" y="5287649"/>
            <a:ext cx="1087008" cy="1087008"/>
          </a:xfrm>
          <a:custGeom>
            <a:avLst/>
            <a:gdLst/>
            <a:ahLst/>
            <a:cxnLst/>
            <a:rect l="l" t="t" r="r" b="b"/>
            <a:pathLst>
              <a:path w="1087008" h="1087008">
                <a:moveTo>
                  <a:pt x="0" y="0"/>
                </a:moveTo>
                <a:lnTo>
                  <a:pt x="1087007" y="0"/>
                </a:lnTo>
                <a:lnTo>
                  <a:pt x="1087007" y="1087008"/>
                </a:lnTo>
                <a:lnTo>
                  <a:pt x="0" y="1087008"/>
                </a:lnTo>
                <a:lnTo>
                  <a:pt x="0" y="0"/>
                </a:lnTo>
                <a:close/>
              </a:path>
            </a:pathLst>
          </a:custGeom>
          <a:blipFill>
            <a:blip r:embed="rId6"/>
            <a:stretch>
              <a:fillRect/>
            </a:stretch>
          </a:blipFill>
        </p:spPr>
        <p:txBody>
          <a:bodyPr/>
          <a:lstStyle/>
          <a:p>
            <a:endParaRPr lang="tr-TR"/>
          </a:p>
        </p:txBody>
      </p:sp>
      <p:sp>
        <p:nvSpPr>
          <p:cNvPr id="16" name="Freeform 16"/>
          <p:cNvSpPr/>
          <p:nvPr/>
        </p:nvSpPr>
        <p:spPr>
          <a:xfrm>
            <a:off x="239183" y="6669932"/>
            <a:ext cx="1038613" cy="1038613"/>
          </a:xfrm>
          <a:custGeom>
            <a:avLst/>
            <a:gdLst/>
            <a:ahLst/>
            <a:cxnLst/>
            <a:rect l="l" t="t" r="r" b="b"/>
            <a:pathLst>
              <a:path w="1038613" h="1038613">
                <a:moveTo>
                  <a:pt x="0" y="0"/>
                </a:moveTo>
                <a:lnTo>
                  <a:pt x="1038613" y="0"/>
                </a:lnTo>
                <a:lnTo>
                  <a:pt x="1038613" y="1038613"/>
                </a:lnTo>
                <a:lnTo>
                  <a:pt x="0" y="1038613"/>
                </a:lnTo>
                <a:lnTo>
                  <a:pt x="0" y="0"/>
                </a:lnTo>
                <a:close/>
              </a:path>
            </a:pathLst>
          </a:custGeom>
          <a:blipFill>
            <a:blip r:embed="rId7"/>
            <a:stretch>
              <a:fillRect/>
            </a:stretch>
          </a:blipFill>
        </p:spPr>
        <p:txBody>
          <a:bodyPr/>
          <a:lstStyle/>
          <a:p>
            <a:endParaRPr lang="tr-TR"/>
          </a:p>
        </p:txBody>
      </p:sp>
      <p:sp>
        <p:nvSpPr>
          <p:cNvPr id="17" name="Freeform 17"/>
          <p:cNvSpPr/>
          <p:nvPr/>
        </p:nvSpPr>
        <p:spPr>
          <a:xfrm>
            <a:off x="185008" y="8003820"/>
            <a:ext cx="1078918" cy="1078918"/>
          </a:xfrm>
          <a:custGeom>
            <a:avLst/>
            <a:gdLst/>
            <a:ahLst/>
            <a:cxnLst/>
            <a:rect l="l" t="t" r="r" b="b"/>
            <a:pathLst>
              <a:path w="1078918" h="1078918">
                <a:moveTo>
                  <a:pt x="0" y="0"/>
                </a:moveTo>
                <a:lnTo>
                  <a:pt x="1078918" y="0"/>
                </a:lnTo>
                <a:lnTo>
                  <a:pt x="1078918" y="1078919"/>
                </a:lnTo>
                <a:lnTo>
                  <a:pt x="0" y="1078919"/>
                </a:lnTo>
                <a:lnTo>
                  <a:pt x="0" y="0"/>
                </a:lnTo>
                <a:close/>
              </a:path>
            </a:pathLst>
          </a:custGeom>
          <a:blipFill>
            <a:blip r:embed="rId8"/>
            <a:stretch>
              <a:fillRect/>
            </a:stretch>
          </a:blipFill>
        </p:spPr>
        <p:txBody>
          <a:bodyPr/>
          <a:lstStyle/>
          <a:p>
            <a:endParaRPr lang="tr-TR"/>
          </a:p>
        </p:txBody>
      </p:sp>
      <p:sp>
        <p:nvSpPr>
          <p:cNvPr id="18" name="Freeform 18"/>
          <p:cNvSpPr/>
          <p:nvPr/>
        </p:nvSpPr>
        <p:spPr>
          <a:xfrm>
            <a:off x="210916" y="9378014"/>
            <a:ext cx="1027103" cy="1027103"/>
          </a:xfrm>
          <a:custGeom>
            <a:avLst/>
            <a:gdLst/>
            <a:ahLst/>
            <a:cxnLst/>
            <a:rect l="l" t="t" r="r" b="b"/>
            <a:pathLst>
              <a:path w="1027103" h="1027103">
                <a:moveTo>
                  <a:pt x="0" y="0"/>
                </a:moveTo>
                <a:lnTo>
                  <a:pt x="1027103" y="0"/>
                </a:lnTo>
                <a:lnTo>
                  <a:pt x="1027103" y="1027103"/>
                </a:lnTo>
                <a:lnTo>
                  <a:pt x="0" y="1027103"/>
                </a:lnTo>
                <a:lnTo>
                  <a:pt x="0" y="0"/>
                </a:lnTo>
                <a:close/>
              </a:path>
            </a:pathLst>
          </a:custGeom>
          <a:blipFill>
            <a:blip r:embed="rId9"/>
            <a:stretch>
              <a:fillRect/>
            </a:stretch>
          </a:blipFill>
        </p:spPr>
        <p:txBody>
          <a:bodyPr/>
          <a:lstStyle/>
          <a:p>
            <a:endParaRPr lang="tr-TR"/>
          </a:p>
        </p:txBody>
      </p:sp>
      <p:sp>
        <p:nvSpPr>
          <p:cNvPr id="19" name="Freeform 19"/>
          <p:cNvSpPr/>
          <p:nvPr/>
        </p:nvSpPr>
        <p:spPr>
          <a:xfrm>
            <a:off x="16569537" y="206112"/>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10"/>
            <a:stretch>
              <a:fillRect/>
            </a:stretch>
          </a:blipFill>
        </p:spPr>
        <p:txBody>
          <a:bodyPr/>
          <a:lstStyle/>
          <a:p>
            <a:endParaRPr lang="tr-TR"/>
          </a:p>
        </p:txBody>
      </p:sp>
      <p:sp>
        <p:nvSpPr>
          <p:cNvPr id="20" name="Freeform 20"/>
          <p:cNvSpPr/>
          <p:nvPr/>
        </p:nvSpPr>
        <p:spPr>
          <a:xfrm>
            <a:off x="11445664" y="1818970"/>
            <a:ext cx="5830988" cy="2429578"/>
          </a:xfrm>
          <a:custGeom>
            <a:avLst/>
            <a:gdLst/>
            <a:ahLst/>
            <a:cxnLst/>
            <a:rect l="l" t="t" r="r" b="b"/>
            <a:pathLst>
              <a:path w="5830988" h="2429578">
                <a:moveTo>
                  <a:pt x="0" y="0"/>
                </a:moveTo>
                <a:lnTo>
                  <a:pt x="5830988" y="0"/>
                </a:lnTo>
                <a:lnTo>
                  <a:pt x="5830988" y="2429578"/>
                </a:lnTo>
                <a:lnTo>
                  <a:pt x="0" y="2429578"/>
                </a:lnTo>
                <a:lnTo>
                  <a:pt x="0" y="0"/>
                </a:lnTo>
                <a:close/>
              </a:path>
            </a:pathLst>
          </a:custGeom>
          <a:blipFill>
            <a:blip r:embed="rId11"/>
            <a:stretch>
              <a:fillRect/>
            </a:stretch>
          </a:blipFill>
        </p:spPr>
        <p:txBody>
          <a:bodyPr/>
          <a:lstStyle/>
          <a:p>
            <a:endParaRPr lang="tr-TR"/>
          </a:p>
        </p:txBody>
      </p:sp>
      <p:sp>
        <p:nvSpPr>
          <p:cNvPr id="21" name="TextBox 21"/>
          <p:cNvSpPr txBox="1"/>
          <p:nvPr/>
        </p:nvSpPr>
        <p:spPr>
          <a:xfrm>
            <a:off x="3524405" y="101337"/>
            <a:ext cx="11239190" cy="912981"/>
          </a:xfrm>
          <a:prstGeom prst="rect">
            <a:avLst/>
          </a:prstGeom>
        </p:spPr>
        <p:txBody>
          <a:bodyPr lIns="0" tIns="0" rIns="0" bIns="0" rtlCol="0" anchor="t">
            <a:spAutoFit/>
          </a:bodyPr>
          <a:lstStyle/>
          <a:p>
            <a:pPr algn="ctr">
              <a:lnSpc>
                <a:spcPts val="7376"/>
              </a:lnSpc>
              <a:spcBef>
                <a:spcPct val="0"/>
              </a:spcBef>
            </a:pPr>
            <a:r>
              <a:rPr lang="en-US" sz="5268">
                <a:solidFill>
                  <a:srgbClr val="5271FF"/>
                </a:solidFill>
                <a:latin typeface="Bebas Neue Bold"/>
                <a:ea typeface="Bebas Neue Bold"/>
                <a:cs typeface="Bebas Neue Bold"/>
                <a:sym typeface="Bebas Neue Bold"/>
              </a:rPr>
              <a:t>Lemmatization işlemindeki optimizasyonlarımız</a:t>
            </a:r>
          </a:p>
        </p:txBody>
      </p:sp>
      <p:sp>
        <p:nvSpPr>
          <p:cNvPr id="22" name="TextBox 22"/>
          <p:cNvSpPr txBox="1"/>
          <p:nvPr/>
        </p:nvSpPr>
        <p:spPr>
          <a:xfrm>
            <a:off x="3524405" y="1354271"/>
            <a:ext cx="4856593" cy="464699"/>
          </a:xfrm>
          <a:prstGeom prst="rect">
            <a:avLst/>
          </a:prstGeom>
        </p:spPr>
        <p:txBody>
          <a:bodyPr lIns="0" tIns="0" rIns="0" bIns="0" rtlCol="0" anchor="t">
            <a:spAutoFit/>
          </a:bodyPr>
          <a:lstStyle/>
          <a:p>
            <a:pPr algn="ctr">
              <a:lnSpc>
                <a:spcPts val="3786"/>
              </a:lnSpc>
              <a:spcBef>
                <a:spcPct val="0"/>
              </a:spcBef>
            </a:pPr>
            <a:r>
              <a:rPr lang="en-US" sz="2704">
                <a:solidFill>
                  <a:srgbClr val="57AACD"/>
                </a:solidFill>
                <a:latin typeface="Roboto Bold Italics"/>
                <a:ea typeface="Roboto Bold Italics"/>
                <a:cs typeface="Roboto Bold Italics"/>
                <a:sym typeface="Roboto Bold Italics"/>
              </a:rPr>
              <a:t>1. Özel düzeltmelerin eklenmesi</a:t>
            </a:r>
          </a:p>
        </p:txBody>
      </p:sp>
      <p:sp>
        <p:nvSpPr>
          <p:cNvPr id="23" name="TextBox 23"/>
          <p:cNvSpPr txBox="1"/>
          <p:nvPr/>
        </p:nvSpPr>
        <p:spPr>
          <a:xfrm>
            <a:off x="3524405" y="2123770"/>
            <a:ext cx="6574726" cy="1415918"/>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Roboto"/>
                <a:ea typeface="Roboto"/>
                <a:cs typeface="Roboto"/>
                <a:sym typeface="Roboto"/>
              </a:rPr>
              <a:t>Yaygın </a:t>
            </a:r>
            <a:r>
              <a:rPr lang="en-US" sz="2000">
                <a:solidFill>
                  <a:srgbClr val="CF594E"/>
                </a:solidFill>
                <a:latin typeface="Roboto"/>
                <a:ea typeface="Roboto"/>
                <a:cs typeface="Roboto"/>
                <a:sym typeface="Roboto"/>
              </a:rPr>
              <a:t>yazım hataları</a:t>
            </a:r>
            <a:r>
              <a:rPr lang="en-US" sz="2000">
                <a:solidFill>
                  <a:srgbClr val="000000"/>
                </a:solidFill>
                <a:latin typeface="Roboto"/>
                <a:ea typeface="Roboto"/>
                <a:cs typeface="Roboto"/>
                <a:sym typeface="Roboto"/>
              </a:rPr>
              <a:t> ve </a:t>
            </a:r>
            <a:r>
              <a:rPr lang="en-US" sz="2000">
                <a:solidFill>
                  <a:srgbClr val="CF594E"/>
                </a:solidFill>
                <a:latin typeface="Roboto"/>
                <a:ea typeface="Roboto"/>
                <a:cs typeface="Roboto"/>
                <a:sym typeface="Roboto"/>
              </a:rPr>
              <a:t>argo kullanımlar</a:t>
            </a:r>
            <a:r>
              <a:rPr lang="en-US" sz="2000">
                <a:solidFill>
                  <a:srgbClr val="000000"/>
                </a:solidFill>
                <a:latin typeface="Roboto"/>
                <a:ea typeface="Roboto"/>
                <a:cs typeface="Roboto"/>
                <a:sym typeface="Roboto"/>
              </a:rPr>
              <a:t> için doğru karşılıklarını otomatik olarak uygulayacak </a:t>
            </a:r>
            <a:r>
              <a:rPr lang="en-US" sz="2000">
                <a:solidFill>
                  <a:srgbClr val="FCCD62"/>
                </a:solidFill>
                <a:latin typeface="Roboto"/>
                <a:ea typeface="Roboto"/>
                <a:cs typeface="Roboto"/>
                <a:sym typeface="Roboto"/>
              </a:rPr>
              <a:t>özel bir sözlük</a:t>
            </a:r>
            <a:r>
              <a:rPr lang="en-US" sz="2000">
                <a:solidFill>
                  <a:srgbClr val="000000"/>
                </a:solidFill>
                <a:latin typeface="Roboto"/>
                <a:ea typeface="Roboto"/>
                <a:cs typeface="Roboto"/>
                <a:sym typeface="Roboto"/>
              </a:rPr>
              <a:t> tanımladık ve böylece lemmatization sürecini hızlandırarak olası hataları engelledik. </a:t>
            </a:r>
          </a:p>
        </p:txBody>
      </p:sp>
      <p:sp>
        <p:nvSpPr>
          <p:cNvPr id="24" name="TextBox 24"/>
          <p:cNvSpPr txBox="1"/>
          <p:nvPr/>
        </p:nvSpPr>
        <p:spPr>
          <a:xfrm>
            <a:off x="3524405" y="3906290"/>
            <a:ext cx="4310559" cy="464820"/>
          </a:xfrm>
          <a:prstGeom prst="rect">
            <a:avLst/>
          </a:prstGeom>
        </p:spPr>
        <p:txBody>
          <a:bodyPr lIns="0" tIns="0" rIns="0" bIns="0" rtlCol="0" anchor="t">
            <a:spAutoFit/>
          </a:bodyPr>
          <a:lstStyle/>
          <a:p>
            <a:pPr algn="ctr">
              <a:lnSpc>
                <a:spcPts val="3779"/>
              </a:lnSpc>
              <a:spcBef>
                <a:spcPct val="0"/>
              </a:spcBef>
            </a:pPr>
            <a:r>
              <a:rPr lang="en-US" sz="2700">
                <a:solidFill>
                  <a:srgbClr val="57AACD"/>
                </a:solidFill>
                <a:latin typeface="Roboto Bold Italics"/>
                <a:ea typeface="Roboto Bold Italics"/>
                <a:cs typeface="Roboto Bold Italics"/>
                <a:sym typeface="Roboto Bold Italics"/>
              </a:rPr>
              <a:t>2.  Korumalı kelimeler listesi</a:t>
            </a:r>
          </a:p>
        </p:txBody>
      </p:sp>
      <p:sp>
        <p:nvSpPr>
          <p:cNvPr id="25" name="TextBox 25"/>
          <p:cNvSpPr txBox="1"/>
          <p:nvPr/>
        </p:nvSpPr>
        <p:spPr>
          <a:xfrm>
            <a:off x="3524405" y="4675910"/>
            <a:ext cx="6574726" cy="1063526"/>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Roboto"/>
                <a:ea typeface="Roboto"/>
                <a:cs typeface="Roboto"/>
                <a:sym typeface="Roboto"/>
              </a:rPr>
              <a:t>Bu liste ile etiketleme işlemimizin verimi için önemli olarak belirlediğimiz  bazı kelimeler </a:t>
            </a:r>
            <a:r>
              <a:rPr lang="en-US" sz="2000">
                <a:solidFill>
                  <a:srgbClr val="8BB5C0"/>
                </a:solidFill>
                <a:latin typeface="Roboto"/>
                <a:ea typeface="Roboto"/>
                <a:cs typeface="Roboto"/>
                <a:sym typeface="Roboto"/>
              </a:rPr>
              <a:t>lemmatization işleminden muaf tutuldu.</a:t>
            </a:r>
          </a:p>
        </p:txBody>
      </p:sp>
      <p:sp>
        <p:nvSpPr>
          <p:cNvPr id="26" name="TextBox 26"/>
          <p:cNvSpPr txBox="1"/>
          <p:nvPr/>
        </p:nvSpPr>
        <p:spPr>
          <a:xfrm>
            <a:off x="3524405" y="6205112"/>
            <a:ext cx="4668573" cy="464820"/>
          </a:xfrm>
          <a:prstGeom prst="rect">
            <a:avLst/>
          </a:prstGeom>
        </p:spPr>
        <p:txBody>
          <a:bodyPr lIns="0" tIns="0" rIns="0" bIns="0" rtlCol="0" anchor="t">
            <a:spAutoFit/>
          </a:bodyPr>
          <a:lstStyle/>
          <a:p>
            <a:pPr algn="ctr">
              <a:lnSpc>
                <a:spcPts val="3779"/>
              </a:lnSpc>
              <a:spcBef>
                <a:spcPct val="0"/>
              </a:spcBef>
            </a:pPr>
            <a:r>
              <a:rPr lang="en-US" sz="2700">
                <a:solidFill>
                  <a:srgbClr val="57AACD"/>
                </a:solidFill>
                <a:latin typeface="Roboto Bold Italics"/>
                <a:ea typeface="Roboto Bold Italics"/>
                <a:cs typeface="Roboto Bold Italics"/>
                <a:sym typeface="Roboto Bold Italics"/>
              </a:rPr>
              <a:t>3.  Olumsuzluk belirten kelime </a:t>
            </a:r>
          </a:p>
        </p:txBody>
      </p:sp>
      <p:sp>
        <p:nvSpPr>
          <p:cNvPr id="27" name="TextBox 27"/>
          <p:cNvSpPr txBox="1"/>
          <p:nvPr/>
        </p:nvSpPr>
        <p:spPr>
          <a:xfrm>
            <a:off x="3524405" y="6972011"/>
            <a:ext cx="6574726" cy="1415918"/>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Roboto"/>
                <a:ea typeface="Roboto"/>
                <a:cs typeface="Roboto"/>
                <a:sym typeface="Roboto"/>
              </a:rPr>
              <a:t>Kelime </a:t>
            </a:r>
            <a:r>
              <a:rPr lang="en-US" sz="2000">
                <a:solidFill>
                  <a:srgbClr val="004AAD"/>
                </a:solidFill>
                <a:latin typeface="Roboto"/>
                <a:ea typeface="Roboto"/>
                <a:cs typeface="Roboto"/>
                <a:sym typeface="Roboto"/>
              </a:rPr>
              <a:t>sız</a:t>
            </a:r>
            <a:r>
              <a:rPr lang="en-US" sz="2000">
                <a:solidFill>
                  <a:srgbClr val="000000"/>
                </a:solidFill>
                <a:latin typeface="Roboto"/>
                <a:ea typeface="Roboto"/>
                <a:cs typeface="Roboto"/>
                <a:sym typeface="Roboto"/>
              </a:rPr>
              <a:t>, </a:t>
            </a:r>
            <a:r>
              <a:rPr lang="en-US" sz="2000">
                <a:solidFill>
                  <a:srgbClr val="004AAD"/>
                </a:solidFill>
                <a:latin typeface="Roboto"/>
                <a:ea typeface="Roboto"/>
                <a:cs typeface="Roboto"/>
                <a:sym typeface="Roboto"/>
              </a:rPr>
              <a:t>süz</a:t>
            </a:r>
            <a:r>
              <a:rPr lang="en-US" sz="2000">
                <a:solidFill>
                  <a:srgbClr val="000000"/>
                </a:solidFill>
                <a:latin typeface="Roboto"/>
                <a:ea typeface="Roboto"/>
                <a:cs typeface="Roboto"/>
                <a:sym typeface="Roboto"/>
              </a:rPr>
              <a:t>, </a:t>
            </a:r>
            <a:r>
              <a:rPr lang="en-US" sz="2000">
                <a:solidFill>
                  <a:srgbClr val="004AAD"/>
                </a:solidFill>
                <a:latin typeface="Roboto"/>
                <a:ea typeface="Roboto"/>
                <a:cs typeface="Roboto"/>
                <a:sym typeface="Roboto"/>
              </a:rPr>
              <a:t>siz</a:t>
            </a:r>
            <a:r>
              <a:rPr lang="en-US" sz="2000">
                <a:solidFill>
                  <a:srgbClr val="000000"/>
                </a:solidFill>
                <a:latin typeface="Roboto"/>
                <a:ea typeface="Roboto"/>
                <a:cs typeface="Roboto"/>
                <a:sym typeface="Roboto"/>
              </a:rPr>
              <a:t>, </a:t>
            </a:r>
            <a:r>
              <a:rPr lang="en-US" sz="2000">
                <a:solidFill>
                  <a:srgbClr val="004AAD"/>
                </a:solidFill>
                <a:latin typeface="Roboto"/>
                <a:ea typeface="Roboto"/>
                <a:cs typeface="Roboto"/>
                <a:sym typeface="Roboto"/>
              </a:rPr>
              <a:t>suz </a:t>
            </a:r>
            <a:r>
              <a:rPr lang="en-US" sz="2000">
                <a:solidFill>
                  <a:srgbClr val="000000"/>
                </a:solidFill>
                <a:latin typeface="Roboto"/>
                <a:ea typeface="Roboto"/>
                <a:cs typeface="Roboto"/>
                <a:sym typeface="Roboto"/>
              </a:rPr>
              <a:t>ekleriyle bitiyorsa, etiketleme sırasında önem arz ettiğinden dolayı hata payı bırakmamak için  bu kelimeleri de lemmatization işlemine sokmadan olduğu gibi bırakmasını sağladık.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sp>
        <p:nvSpPr>
          <p:cNvPr id="3" name="Freeform 3"/>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3"/>
            <a:stretch>
              <a:fillRect/>
            </a:stretch>
          </a:blipFill>
        </p:spPr>
        <p:txBody>
          <a:bodyPr/>
          <a:lstStyle/>
          <a:p>
            <a:endParaRPr lang="tr-TR"/>
          </a:p>
        </p:txBody>
      </p:sp>
      <p:sp>
        <p:nvSpPr>
          <p:cNvPr id="4" name="Freeform 4"/>
          <p:cNvSpPr/>
          <p:nvPr/>
        </p:nvSpPr>
        <p:spPr>
          <a:xfrm>
            <a:off x="3962217" y="3875528"/>
            <a:ext cx="12104217" cy="2712056"/>
          </a:xfrm>
          <a:custGeom>
            <a:avLst/>
            <a:gdLst/>
            <a:ahLst/>
            <a:cxnLst/>
            <a:rect l="l" t="t" r="r" b="b"/>
            <a:pathLst>
              <a:path w="12104217" h="2712056">
                <a:moveTo>
                  <a:pt x="0" y="0"/>
                </a:moveTo>
                <a:lnTo>
                  <a:pt x="12104217" y="0"/>
                </a:lnTo>
                <a:lnTo>
                  <a:pt x="12104217" y="2712056"/>
                </a:lnTo>
                <a:lnTo>
                  <a:pt x="0" y="2712056"/>
                </a:lnTo>
                <a:lnTo>
                  <a:pt x="0" y="0"/>
                </a:lnTo>
                <a:close/>
              </a:path>
            </a:pathLst>
          </a:custGeom>
          <a:blipFill>
            <a:blip r:embed="rId4"/>
            <a:stretch>
              <a:fillRect/>
            </a:stretch>
          </a:blipFill>
        </p:spPr>
        <p:txBody>
          <a:bodyPr/>
          <a:lstStyle/>
          <a:p>
            <a:endParaRPr lang="tr-TR"/>
          </a:p>
        </p:txBody>
      </p:sp>
      <p:sp>
        <p:nvSpPr>
          <p:cNvPr id="5" name="Freeform 5"/>
          <p:cNvSpPr/>
          <p:nvPr/>
        </p:nvSpPr>
        <p:spPr>
          <a:xfrm>
            <a:off x="11809926" y="6910558"/>
            <a:ext cx="4256508" cy="1665006"/>
          </a:xfrm>
          <a:custGeom>
            <a:avLst/>
            <a:gdLst/>
            <a:ahLst/>
            <a:cxnLst/>
            <a:rect l="l" t="t" r="r" b="b"/>
            <a:pathLst>
              <a:path w="4256508" h="1665006">
                <a:moveTo>
                  <a:pt x="0" y="0"/>
                </a:moveTo>
                <a:lnTo>
                  <a:pt x="4256508" y="0"/>
                </a:lnTo>
                <a:lnTo>
                  <a:pt x="4256508" y="1665006"/>
                </a:lnTo>
                <a:lnTo>
                  <a:pt x="0" y="1665006"/>
                </a:lnTo>
                <a:lnTo>
                  <a:pt x="0" y="0"/>
                </a:lnTo>
                <a:close/>
              </a:path>
            </a:pathLst>
          </a:custGeom>
          <a:blipFill>
            <a:blip r:embed="rId5"/>
            <a:stretch>
              <a:fillRect/>
            </a:stretch>
          </a:blipFill>
        </p:spPr>
        <p:txBody>
          <a:bodyPr/>
          <a:lstStyle/>
          <a:p>
            <a:endParaRPr lang="tr-TR"/>
          </a:p>
        </p:txBody>
      </p:sp>
      <p:sp>
        <p:nvSpPr>
          <p:cNvPr id="6" name="TextBox 6"/>
          <p:cNvSpPr txBox="1"/>
          <p:nvPr/>
        </p:nvSpPr>
        <p:spPr>
          <a:xfrm>
            <a:off x="3962382" y="605880"/>
            <a:ext cx="3657617" cy="799963"/>
          </a:xfrm>
          <a:prstGeom prst="rect">
            <a:avLst/>
          </a:prstGeom>
        </p:spPr>
        <p:txBody>
          <a:bodyPr wrap="square" lIns="0" tIns="0" rIns="0" bIns="0" rtlCol="0" anchor="t">
            <a:spAutoFit/>
          </a:bodyPr>
          <a:lstStyle/>
          <a:p>
            <a:pPr algn="ctr">
              <a:lnSpc>
                <a:spcPts val="6580"/>
              </a:lnSpc>
              <a:spcBef>
                <a:spcPct val="0"/>
              </a:spcBef>
            </a:pPr>
            <a:r>
              <a:rPr lang="en-US" sz="4700" dirty="0" err="1">
                <a:solidFill>
                  <a:srgbClr val="000000"/>
                </a:solidFill>
                <a:latin typeface="Arial Bold"/>
                <a:ea typeface="Arial Bold"/>
                <a:cs typeface="Arial Bold"/>
                <a:sym typeface="Arial Bold"/>
              </a:rPr>
              <a:t>Etiketleme</a:t>
            </a:r>
            <a:endParaRPr lang="en-US" sz="4700" dirty="0">
              <a:solidFill>
                <a:srgbClr val="000000"/>
              </a:solidFill>
              <a:latin typeface="Arial Bold"/>
              <a:ea typeface="Arial Bold"/>
              <a:cs typeface="Arial Bold"/>
              <a:sym typeface="Arial Bold"/>
            </a:endParaRPr>
          </a:p>
        </p:txBody>
      </p:sp>
      <p:sp>
        <p:nvSpPr>
          <p:cNvPr id="7" name="TextBox 7"/>
          <p:cNvSpPr txBox="1"/>
          <p:nvPr/>
        </p:nvSpPr>
        <p:spPr>
          <a:xfrm>
            <a:off x="3962217" y="2098793"/>
            <a:ext cx="13764727" cy="663255"/>
          </a:xfrm>
          <a:prstGeom prst="rect">
            <a:avLst/>
          </a:prstGeom>
        </p:spPr>
        <p:txBody>
          <a:bodyPr lIns="0" tIns="0" rIns="0" bIns="0" rtlCol="0" anchor="t">
            <a:spAutoFit/>
          </a:bodyPr>
          <a:lstStyle/>
          <a:p>
            <a:pPr algn="l">
              <a:lnSpc>
                <a:spcPts val="2441"/>
              </a:lnSpc>
            </a:pPr>
            <a:r>
              <a:rPr lang="en-US" sz="2199">
                <a:solidFill>
                  <a:srgbClr val="000000"/>
                </a:solidFill>
                <a:latin typeface="Arial"/>
                <a:ea typeface="Arial"/>
                <a:cs typeface="Arial"/>
                <a:sym typeface="Arial"/>
              </a:rPr>
              <a:t>Etiketleme için Label Studio adlı platformu kullandık. Entity ve duygu analizi için etiketleme yaptık. Label Studio, kullanıcı dostu arayüzü ve esnek yapılandırma seçenekleriyle etiketleme sürecini hızlı ve verimli hale getirdi</a:t>
            </a:r>
          </a:p>
        </p:txBody>
      </p:sp>
      <p:grpSp>
        <p:nvGrpSpPr>
          <p:cNvPr id="8" name="Group 8"/>
          <p:cNvGrpSpPr/>
          <p:nvPr/>
        </p:nvGrpSpPr>
        <p:grpSpPr>
          <a:xfrm>
            <a:off x="-514350" y="-206112"/>
            <a:ext cx="2879988" cy="10859457"/>
            <a:chOff x="0" y="0"/>
            <a:chExt cx="758515" cy="2860104"/>
          </a:xfrm>
        </p:grpSpPr>
        <p:sp>
          <p:nvSpPr>
            <p:cNvPr id="9" name="Freeform 9"/>
            <p:cNvSpPr/>
            <p:nvPr/>
          </p:nvSpPr>
          <p:spPr>
            <a:xfrm>
              <a:off x="0" y="0"/>
              <a:ext cx="758515" cy="2860104"/>
            </a:xfrm>
            <a:custGeom>
              <a:avLst/>
              <a:gdLst/>
              <a:ahLst/>
              <a:cxnLst/>
              <a:rect l="l" t="t" r="r" b="b"/>
              <a:pathLst>
                <a:path w="758515" h="2860104">
                  <a:moveTo>
                    <a:pt x="0" y="0"/>
                  </a:moveTo>
                  <a:lnTo>
                    <a:pt x="758515" y="0"/>
                  </a:lnTo>
                  <a:lnTo>
                    <a:pt x="758515" y="2860104"/>
                  </a:lnTo>
                  <a:lnTo>
                    <a:pt x="0" y="2860104"/>
                  </a:lnTo>
                  <a:close/>
                </a:path>
              </a:pathLst>
            </a:custGeom>
            <a:solidFill>
              <a:srgbClr val="5271FF"/>
            </a:solidFill>
          </p:spPr>
          <p:txBody>
            <a:bodyPr/>
            <a:lstStyle/>
            <a:p>
              <a:endParaRPr lang="tr-TR"/>
            </a:p>
          </p:txBody>
        </p:sp>
        <p:sp>
          <p:nvSpPr>
            <p:cNvPr id="10" name="TextBox 10"/>
            <p:cNvSpPr txBox="1"/>
            <p:nvPr/>
          </p:nvSpPr>
          <p:spPr>
            <a:xfrm>
              <a:off x="0" y="-28575"/>
              <a:ext cx="758515" cy="28886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54905" y="4309068"/>
            <a:ext cx="1821467" cy="18214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70519" y="4428882"/>
            <a:ext cx="1581840" cy="15818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tr-TR"/>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1820"/>
                </a:lnSpc>
              </a:pPr>
              <a:endParaRPr/>
            </a:p>
          </p:txBody>
        </p:sp>
      </p:grpSp>
      <p:sp>
        <p:nvSpPr>
          <p:cNvPr id="17" name="Freeform 17"/>
          <p:cNvSpPr/>
          <p:nvPr/>
        </p:nvSpPr>
        <p:spPr>
          <a:xfrm>
            <a:off x="545253" y="473148"/>
            <a:ext cx="1111104" cy="1111104"/>
          </a:xfrm>
          <a:custGeom>
            <a:avLst/>
            <a:gdLst/>
            <a:ahLst/>
            <a:cxnLst/>
            <a:rect l="l" t="t" r="r" b="b"/>
            <a:pathLst>
              <a:path w="1111104" h="1111104">
                <a:moveTo>
                  <a:pt x="0" y="0"/>
                </a:moveTo>
                <a:lnTo>
                  <a:pt x="1111103" y="0"/>
                </a:lnTo>
                <a:lnTo>
                  <a:pt x="1111103" y="1111104"/>
                </a:lnTo>
                <a:lnTo>
                  <a:pt x="0" y="1111104"/>
                </a:lnTo>
                <a:lnTo>
                  <a:pt x="0" y="0"/>
                </a:lnTo>
                <a:close/>
              </a:path>
            </a:pathLst>
          </a:custGeom>
          <a:blipFill>
            <a:blip r:embed="rId6"/>
            <a:stretch>
              <a:fillRect/>
            </a:stretch>
          </a:blipFill>
        </p:spPr>
        <p:txBody>
          <a:bodyPr/>
          <a:lstStyle/>
          <a:p>
            <a:endParaRPr lang="tr-TR"/>
          </a:p>
        </p:txBody>
      </p:sp>
      <p:sp>
        <p:nvSpPr>
          <p:cNvPr id="18" name="Freeform 18"/>
          <p:cNvSpPr/>
          <p:nvPr/>
        </p:nvSpPr>
        <p:spPr>
          <a:xfrm>
            <a:off x="489241" y="1890795"/>
            <a:ext cx="1107825" cy="1107825"/>
          </a:xfrm>
          <a:custGeom>
            <a:avLst/>
            <a:gdLst/>
            <a:ahLst/>
            <a:cxnLst/>
            <a:rect l="l" t="t" r="r" b="b"/>
            <a:pathLst>
              <a:path w="1107825" h="1107825">
                <a:moveTo>
                  <a:pt x="0" y="0"/>
                </a:moveTo>
                <a:lnTo>
                  <a:pt x="1107825" y="0"/>
                </a:lnTo>
                <a:lnTo>
                  <a:pt x="1107825" y="1107825"/>
                </a:lnTo>
                <a:lnTo>
                  <a:pt x="0" y="1107825"/>
                </a:lnTo>
                <a:lnTo>
                  <a:pt x="0" y="0"/>
                </a:lnTo>
                <a:close/>
              </a:path>
            </a:pathLst>
          </a:custGeom>
          <a:blipFill>
            <a:blip r:embed="rId7"/>
            <a:stretch>
              <a:fillRect/>
            </a:stretch>
          </a:blipFill>
        </p:spPr>
        <p:txBody>
          <a:bodyPr/>
          <a:lstStyle/>
          <a:p>
            <a:endParaRPr lang="tr-TR"/>
          </a:p>
        </p:txBody>
      </p:sp>
      <p:sp>
        <p:nvSpPr>
          <p:cNvPr id="19" name="Freeform 19"/>
          <p:cNvSpPr/>
          <p:nvPr/>
        </p:nvSpPr>
        <p:spPr>
          <a:xfrm>
            <a:off x="545253" y="3303420"/>
            <a:ext cx="1146963" cy="1146963"/>
          </a:xfrm>
          <a:custGeom>
            <a:avLst/>
            <a:gdLst/>
            <a:ahLst/>
            <a:cxnLst/>
            <a:rect l="l" t="t" r="r" b="b"/>
            <a:pathLst>
              <a:path w="1146963" h="1146963">
                <a:moveTo>
                  <a:pt x="0" y="0"/>
                </a:moveTo>
                <a:lnTo>
                  <a:pt x="1146963" y="0"/>
                </a:lnTo>
                <a:lnTo>
                  <a:pt x="1146963" y="1146963"/>
                </a:lnTo>
                <a:lnTo>
                  <a:pt x="0" y="1146963"/>
                </a:lnTo>
                <a:lnTo>
                  <a:pt x="0" y="0"/>
                </a:lnTo>
                <a:close/>
              </a:path>
            </a:pathLst>
          </a:custGeom>
          <a:blipFill>
            <a:blip r:embed="rId8"/>
            <a:stretch>
              <a:fillRect/>
            </a:stretch>
          </a:blipFill>
        </p:spPr>
        <p:txBody>
          <a:bodyPr/>
          <a:lstStyle/>
          <a:p>
            <a:endParaRPr lang="tr-TR"/>
          </a:p>
        </p:txBody>
      </p:sp>
      <p:sp>
        <p:nvSpPr>
          <p:cNvPr id="20" name="Freeform 20"/>
          <p:cNvSpPr/>
          <p:nvPr/>
        </p:nvSpPr>
        <p:spPr>
          <a:xfrm>
            <a:off x="1817935" y="4647693"/>
            <a:ext cx="1087008" cy="1087008"/>
          </a:xfrm>
          <a:custGeom>
            <a:avLst/>
            <a:gdLst/>
            <a:ahLst/>
            <a:cxnLst/>
            <a:rect l="l" t="t" r="r" b="b"/>
            <a:pathLst>
              <a:path w="1087008" h="1087008">
                <a:moveTo>
                  <a:pt x="0" y="0"/>
                </a:moveTo>
                <a:lnTo>
                  <a:pt x="1087008" y="0"/>
                </a:lnTo>
                <a:lnTo>
                  <a:pt x="1087008" y="1087008"/>
                </a:lnTo>
                <a:lnTo>
                  <a:pt x="0" y="1087008"/>
                </a:lnTo>
                <a:lnTo>
                  <a:pt x="0" y="0"/>
                </a:lnTo>
                <a:close/>
              </a:path>
            </a:pathLst>
          </a:custGeom>
          <a:blipFill>
            <a:blip r:embed="rId9"/>
            <a:stretch>
              <a:fillRect/>
            </a:stretch>
          </a:blipFill>
        </p:spPr>
        <p:txBody>
          <a:bodyPr/>
          <a:lstStyle/>
          <a:p>
            <a:endParaRPr lang="tr-TR"/>
          </a:p>
        </p:txBody>
      </p:sp>
      <p:sp>
        <p:nvSpPr>
          <p:cNvPr id="21" name="Freeform 21"/>
          <p:cNvSpPr/>
          <p:nvPr/>
        </p:nvSpPr>
        <p:spPr>
          <a:xfrm>
            <a:off x="543416" y="6463820"/>
            <a:ext cx="1038613" cy="1038613"/>
          </a:xfrm>
          <a:custGeom>
            <a:avLst/>
            <a:gdLst/>
            <a:ahLst/>
            <a:cxnLst/>
            <a:rect l="l" t="t" r="r" b="b"/>
            <a:pathLst>
              <a:path w="1038613" h="1038613">
                <a:moveTo>
                  <a:pt x="0" y="0"/>
                </a:moveTo>
                <a:lnTo>
                  <a:pt x="1038613" y="0"/>
                </a:lnTo>
                <a:lnTo>
                  <a:pt x="1038613" y="1038614"/>
                </a:lnTo>
                <a:lnTo>
                  <a:pt x="0" y="1038614"/>
                </a:lnTo>
                <a:lnTo>
                  <a:pt x="0" y="0"/>
                </a:lnTo>
                <a:close/>
              </a:path>
            </a:pathLst>
          </a:custGeom>
          <a:blipFill>
            <a:blip r:embed="rId10"/>
            <a:stretch>
              <a:fillRect/>
            </a:stretch>
          </a:blipFill>
        </p:spPr>
        <p:txBody>
          <a:bodyPr/>
          <a:lstStyle/>
          <a:p>
            <a:endParaRPr lang="tr-TR"/>
          </a:p>
        </p:txBody>
      </p:sp>
      <p:sp>
        <p:nvSpPr>
          <p:cNvPr id="22" name="Freeform 22"/>
          <p:cNvSpPr/>
          <p:nvPr/>
        </p:nvSpPr>
        <p:spPr>
          <a:xfrm>
            <a:off x="489241" y="7797709"/>
            <a:ext cx="1078918" cy="1078918"/>
          </a:xfrm>
          <a:custGeom>
            <a:avLst/>
            <a:gdLst/>
            <a:ahLst/>
            <a:cxnLst/>
            <a:rect l="l" t="t" r="r" b="b"/>
            <a:pathLst>
              <a:path w="1078918" h="1078918">
                <a:moveTo>
                  <a:pt x="0" y="0"/>
                </a:moveTo>
                <a:lnTo>
                  <a:pt x="1078918" y="0"/>
                </a:lnTo>
                <a:lnTo>
                  <a:pt x="1078918" y="1078918"/>
                </a:lnTo>
                <a:lnTo>
                  <a:pt x="0" y="1078918"/>
                </a:lnTo>
                <a:lnTo>
                  <a:pt x="0" y="0"/>
                </a:lnTo>
                <a:close/>
              </a:path>
            </a:pathLst>
          </a:custGeom>
          <a:blipFill>
            <a:blip r:embed="rId11"/>
            <a:stretch>
              <a:fillRect/>
            </a:stretch>
          </a:blipFill>
        </p:spPr>
        <p:txBody>
          <a:bodyPr/>
          <a:lstStyle/>
          <a:p>
            <a:endParaRPr lang="tr-TR"/>
          </a:p>
        </p:txBody>
      </p:sp>
      <p:sp>
        <p:nvSpPr>
          <p:cNvPr id="23" name="Freeform 23"/>
          <p:cNvSpPr/>
          <p:nvPr/>
        </p:nvSpPr>
        <p:spPr>
          <a:xfrm>
            <a:off x="515148" y="9171902"/>
            <a:ext cx="1027103" cy="1027103"/>
          </a:xfrm>
          <a:custGeom>
            <a:avLst/>
            <a:gdLst/>
            <a:ahLst/>
            <a:cxnLst/>
            <a:rect l="l" t="t" r="r" b="b"/>
            <a:pathLst>
              <a:path w="1027103" h="1027103">
                <a:moveTo>
                  <a:pt x="0" y="0"/>
                </a:moveTo>
                <a:lnTo>
                  <a:pt x="1027104" y="0"/>
                </a:lnTo>
                <a:lnTo>
                  <a:pt x="1027104" y="1027103"/>
                </a:lnTo>
                <a:lnTo>
                  <a:pt x="0" y="1027103"/>
                </a:lnTo>
                <a:lnTo>
                  <a:pt x="0" y="0"/>
                </a:lnTo>
                <a:close/>
              </a:path>
            </a:pathLst>
          </a:custGeom>
          <a:blipFill>
            <a:blip r:embed="rId12"/>
            <a:stretch>
              <a:fillRect/>
            </a:stretch>
          </a:blipFill>
        </p:spPr>
        <p:txBody>
          <a:bodyPr/>
          <a:lstStyle/>
          <a:p>
            <a:endParaRPr lang="tr-T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3452" y="493078"/>
            <a:ext cx="10144884" cy="890237"/>
          </a:xfrm>
          <a:prstGeom prst="rect">
            <a:avLst/>
          </a:prstGeom>
        </p:spPr>
        <p:txBody>
          <a:bodyPr lIns="0" tIns="0" rIns="0" bIns="0" rtlCol="0" anchor="t">
            <a:spAutoFit/>
          </a:bodyPr>
          <a:lstStyle/>
          <a:p>
            <a:pPr algn="ctr">
              <a:lnSpc>
                <a:spcPts val="6580"/>
              </a:lnSpc>
              <a:spcBef>
                <a:spcPct val="0"/>
              </a:spcBef>
            </a:pPr>
            <a:r>
              <a:rPr lang="en-US" sz="4700">
                <a:solidFill>
                  <a:srgbClr val="000000"/>
                </a:solidFill>
                <a:latin typeface="Arial Bold"/>
                <a:ea typeface="Arial Bold"/>
                <a:cs typeface="Arial Bold"/>
                <a:sym typeface="Arial Bold"/>
              </a:rPr>
              <a:t>Model Eğitimi ve Değerlendirmesi</a:t>
            </a:r>
          </a:p>
        </p:txBody>
      </p:sp>
      <p:sp>
        <p:nvSpPr>
          <p:cNvPr id="3" name="Freeform 3"/>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sp>
        <p:nvSpPr>
          <p:cNvPr id="4" name="Freeform 4"/>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3"/>
            <a:stretch>
              <a:fillRect/>
            </a:stretch>
          </a:blipFill>
        </p:spPr>
        <p:txBody>
          <a:bodyPr/>
          <a:lstStyle/>
          <a:p>
            <a:endParaRPr lang="tr-TR"/>
          </a:p>
        </p:txBody>
      </p:sp>
      <p:sp>
        <p:nvSpPr>
          <p:cNvPr id="5" name="TextBox 5"/>
          <p:cNvSpPr txBox="1"/>
          <p:nvPr/>
        </p:nvSpPr>
        <p:spPr>
          <a:xfrm>
            <a:off x="3003452" y="1717920"/>
            <a:ext cx="13764727" cy="968022"/>
          </a:xfrm>
          <a:prstGeom prst="rect">
            <a:avLst/>
          </a:prstGeom>
        </p:spPr>
        <p:txBody>
          <a:bodyPr lIns="0" tIns="0" rIns="0" bIns="0" rtlCol="0" anchor="t">
            <a:spAutoFit/>
          </a:bodyPr>
          <a:lstStyle/>
          <a:p>
            <a:pPr algn="l">
              <a:lnSpc>
                <a:spcPts val="2441"/>
              </a:lnSpc>
            </a:pPr>
            <a:r>
              <a:rPr lang="en-US" sz="2199">
                <a:solidFill>
                  <a:srgbClr val="000000"/>
                </a:solidFill>
                <a:latin typeface="Arial"/>
                <a:ea typeface="Arial"/>
                <a:cs typeface="Arial"/>
                <a:sym typeface="Arial"/>
              </a:rPr>
              <a:t>Model eğitiminde, </a:t>
            </a:r>
          </a:p>
          <a:p>
            <a:pPr marL="474979" lvl="1" indent="-237490" algn="l">
              <a:lnSpc>
                <a:spcPts val="2441"/>
              </a:lnSpc>
              <a:buFont typeface="Arial"/>
              <a:buChar char="•"/>
            </a:pPr>
            <a:r>
              <a:rPr lang="en-US" sz="2199">
                <a:solidFill>
                  <a:srgbClr val="000000"/>
                </a:solidFill>
                <a:latin typeface="Arial"/>
                <a:ea typeface="Arial"/>
                <a:cs typeface="Arial"/>
                <a:sym typeface="Arial"/>
              </a:rPr>
              <a:t>Entity modeli için </a:t>
            </a:r>
            <a:r>
              <a:rPr lang="en-US" sz="2199">
                <a:solidFill>
                  <a:srgbClr val="38B6FF"/>
                </a:solidFill>
                <a:latin typeface="Arial"/>
                <a:ea typeface="Arial"/>
                <a:cs typeface="Arial"/>
                <a:sym typeface="Arial"/>
              </a:rPr>
              <a:t>dbmdz/bert-base-turkish-128k-uncased</a:t>
            </a:r>
            <a:r>
              <a:rPr lang="en-US" sz="2199">
                <a:solidFill>
                  <a:srgbClr val="000000"/>
                </a:solidFill>
                <a:latin typeface="Arial"/>
                <a:ea typeface="Arial"/>
                <a:cs typeface="Arial"/>
                <a:sym typeface="Arial"/>
              </a:rPr>
              <a:t> kullandık. </a:t>
            </a:r>
          </a:p>
          <a:p>
            <a:pPr marL="474979" lvl="1" indent="-237490" algn="l">
              <a:lnSpc>
                <a:spcPts val="2441"/>
              </a:lnSpc>
              <a:buFont typeface="Arial"/>
              <a:buChar char="•"/>
            </a:pPr>
            <a:r>
              <a:rPr lang="en-US" sz="2199">
                <a:solidFill>
                  <a:srgbClr val="000000"/>
                </a:solidFill>
                <a:latin typeface="Arial"/>
                <a:ea typeface="Arial"/>
                <a:cs typeface="Arial"/>
                <a:sym typeface="Arial"/>
              </a:rPr>
              <a:t>Duygu modeli için ise </a:t>
            </a:r>
            <a:r>
              <a:rPr lang="en-US" sz="2199">
                <a:solidFill>
                  <a:srgbClr val="38B6FF"/>
                </a:solidFill>
                <a:latin typeface="Arial"/>
                <a:ea typeface="Arial"/>
                <a:cs typeface="Arial"/>
                <a:sym typeface="Arial"/>
              </a:rPr>
              <a:t>dbmdz/bert-base-turkish-cased</a:t>
            </a:r>
            <a:r>
              <a:rPr lang="en-US" sz="2199">
                <a:solidFill>
                  <a:srgbClr val="000000"/>
                </a:solidFill>
                <a:latin typeface="Arial"/>
                <a:ea typeface="Arial"/>
                <a:cs typeface="Arial"/>
                <a:sym typeface="Arial"/>
              </a:rPr>
              <a:t> kullandık.</a:t>
            </a:r>
          </a:p>
        </p:txBody>
      </p:sp>
      <p:sp>
        <p:nvSpPr>
          <p:cNvPr id="6" name="TextBox 6"/>
          <p:cNvSpPr txBox="1"/>
          <p:nvPr/>
        </p:nvSpPr>
        <p:spPr>
          <a:xfrm>
            <a:off x="3003452" y="2908880"/>
            <a:ext cx="13764727" cy="663255"/>
          </a:xfrm>
          <a:prstGeom prst="rect">
            <a:avLst/>
          </a:prstGeom>
        </p:spPr>
        <p:txBody>
          <a:bodyPr lIns="0" tIns="0" rIns="0" bIns="0" rtlCol="0" anchor="t">
            <a:spAutoFit/>
          </a:bodyPr>
          <a:lstStyle/>
          <a:p>
            <a:pPr algn="l">
              <a:lnSpc>
                <a:spcPts val="2441"/>
              </a:lnSpc>
            </a:pPr>
            <a:r>
              <a:rPr lang="en-US" sz="2199">
                <a:solidFill>
                  <a:srgbClr val="000000"/>
                </a:solidFill>
                <a:latin typeface="Arial"/>
                <a:ea typeface="Arial"/>
                <a:cs typeface="Arial"/>
                <a:sym typeface="Arial"/>
              </a:rPr>
              <a:t>Her iki model için de batch olarak sırasıyla </a:t>
            </a:r>
            <a:r>
              <a:rPr lang="en-US" sz="2199">
                <a:solidFill>
                  <a:srgbClr val="FF5757"/>
                </a:solidFill>
                <a:latin typeface="Arial"/>
                <a:ea typeface="Arial"/>
                <a:cs typeface="Arial"/>
                <a:sym typeface="Arial"/>
              </a:rPr>
              <a:t>16</a:t>
            </a:r>
            <a:r>
              <a:rPr lang="en-US" sz="2199">
                <a:solidFill>
                  <a:srgbClr val="000000"/>
                </a:solidFill>
                <a:latin typeface="Arial"/>
                <a:ea typeface="Arial"/>
                <a:cs typeface="Arial"/>
                <a:sym typeface="Arial"/>
              </a:rPr>
              <a:t> ve </a:t>
            </a:r>
            <a:r>
              <a:rPr lang="en-US" sz="2199">
                <a:solidFill>
                  <a:srgbClr val="FF5757"/>
                </a:solidFill>
                <a:latin typeface="Arial"/>
                <a:ea typeface="Arial"/>
                <a:cs typeface="Arial"/>
                <a:sym typeface="Arial"/>
              </a:rPr>
              <a:t>32</a:t>
            </a:r>
            <a:r>
              <a:rPr lang="en-US" sz="2199">
                <a:solidFill>
                  <a:srgbClr val="000000"/>
                </a:solidFill>
                <a:latin typeface="Arial"/>
                <a:ea typeface="Arial"/>
                <a:cs typeface="Arial"/>
                <a:sym typeface="Arial"/>
              </a:rPr>
              <a:t> yi, rate olarak sırasıyla </a:t>
            </a:r>
            <a:r>
              <a:rPr lang="en-US" sz="2199">
                <a:solidFill>
                  <a:srgbClr val="FF5757"/>
                </a:solidFill>
                <a:latin typeface="Arial"/>
                <a:ea typeface="Arial"/>
                <a:cs typeface="Arial"/>
                <a:sym typeface="Arial"/>
              </a:rPr>
              <a:t>2e-5</a:t>
            </a:r>
            <a:r>
              <a:rPr lang="en-US" sz="2199">
                <a:solidFill>
                  <a:srgbClr val="000000"/>
                </a:solidFill>
                <a:latin typeface="Arial"/>
                <a:ea typeface="Arial"/>
                <a:cs typeface="Arial"/>
                <a:sym typeface="Arial"/>
              </a:rPr>
              <a:t> ve </a:t>
            </a:r>
            <a:r>
              <a:rPr lang="en-US" sz="2199">
                <a:solidFill>
                  <a:srgbClr val="FF5757"/>
                </a:solidFill>
                <a:latin typeface="Arial"/>
                <a:ea typeface="Arial"/>
                <a:cs typeface="Arial"/>
                <a:sym typeface="Arial"/>
              </a:rPr>
              <a:t>3e-5</a:t>
            </a:r>
            <a:r>
              <a:rPr lang="en-US" sz="2199">
                <a:solidFill>
                  <a:srgbClr val="000000"/>
                </a:solidFill>
                <a:latin typeface="Arial"/>
                <a:ea typeface="Arial"/>
                <a:cs typeface="Arial"/>
                <a:sym typeface="Arial"/>
              </a:rPr>
              <a:t>'i denedik. En verimli sonucu elde ettiğimiz </a:t>
            </a:r>
            <a:r>
              <a:rPr lang="en-US" sz="2199">
                <a:solidFill>
                  <a:srgbClr val="FF5757"/>
                </a:solidFill>
                <a:latin typeface="Arial"/>
                <a:ea typeface="Arial"/>
                <a:cs typeface="Arial"/>
                <a:sym typeface="Arial"/>
              </a:rPr>
              <a:t>32 batch 2e-5 rate</a:t>
            </a:r>
            <a:r>
              <a:rPr lang="en-US" sz="2199">
                <a:solidFill>
                  <a:srgbClr val="000000"/>
                </a:solidFill>
                <a:latin typeface="Arial"/>
                <a:ea typeface="Arial"/>
                <a:cs typeface="Arial"/>
                <a:sym typeface="Arial"/>
              </a:rPr>
              <a:t>'i kullanmaya karar verdik. </a:t>
            </a:r>
          </a:p>
        </p:txBody>
      </p:sp>
      <p:sp>
        <p:nvSpPr>
          <p:cNvPr id="7" name="TextBox 7"/>
          <p:cNvSpPr txBox="1"/>
          <p:nvPr/>
        </p:nvSpPr>
        <p:spPr>
          <a:xfrm>
            <a:off x="3827328" y="4280493"/>
            <a:ext cx="5659968" cy="1730229"/>
          </a:xfrm>
          <a:prstGeom prst="rect">
            <a:avLst/>
          </a:prstGeom>
        </p:spPr>
        <p:txBody>
          <a:bodyPr lIns="0" tIns="0" rIns="0" bIns="0" rtlCol="0" anchor="t">
            <a:spAutoFit/>
          </a:bodyPr>
          <a:lstStyle/>
          <a:p>
            <a:pPr algn="l">
              <a:lnSpc>
                <a:spcPts val="2682"/>
              </a:lnSpc>
            </a:pPr>
            <a:r>
              <a:rPr lang="en-US" sz="2416">
                <a:solidFill>
                  <a:srgbClr val="000000"/>
                </a:solidFill>
                <a:latin typeface="Arial"/>
                <a:ea typeface="Arial"/>
                <a:cs typeface="Arial"/>
                <a:sym typeface="Arial"/>
              </a:rPr>
              <a:t>Entity modeli için sonuçlar:</a:t>
            </a:r>
          </a:p>
          <a:p>
            <a:pPr marL="521795" lvl="1" indent="-260898" algn="just">
              <a:lnSpc>
                <a:spcPts val="2682"/>
              </a:lnSpc>
              <a:buFont typeface="Arial"/>
              <a:buChar char="•"/>
            </a:pPr>
            <a:r>
              <a:rPr lang="en-US" sz="2416">
                <a:solidFill>
                  <a:srgbClr val="00BF63"/>
                </a:solidFill>
                <a:latin typeface="Arial"/>
                <a:ea typeface="Arial"/>
                <a:cs typeface="Arial"/>
                <a:sym typeface="Arial"/>
              </a:rPr>
              <a:t>eval_loss:</a:t>
            </a:r>
            <a:r>
              <a:rPr lang="en-US" sz="2416">
                <a:solidFill>
                  <a:srgbClr val="000000"/>
                </a:solidFill>
                <a:latin typeface="Arial"/>
                <a:ea typeface="Arial"/>
                <a:cs typeface="Arial"/>
                <a:sym typeface="Arial"/>
              </a:rPr>
              <a:t> 0.19102434939704835</a:t>
            </a:r>
          </a:p>
          <a:p>
            <a:pPr marL="521795" lvl="1" indent="-260898" algn="l">
              <a:lnSpc>
                <a:spcPts val="2682"/>
              </a:lnSpc>
              <a:buFont typeface="Arial"/>
              <a:buChar char="•"/>
            </a:pPr>
            <a:r>
              <a:rPr lang="en-US" sz="2416">
                <a:solidFill>
                  <a:srgbClr val="00BF63"/>
                </a:solidFill>
                <a:latin typeface="Arial"/>
                <a:ea typeface="Arial"/>
                <a:cs typeface="Arial"/>
                <a:sym typeface="Arial"/>
              </a:rPr>
              <a:t>precision: </a:t>
            </a:r>
            <a:r>
              <a:rPr lang="en-US" sz="2416">
                <a:solidFill>
                  <a:srgbClr val="000000"/>
                </a:solidFill>
                <a:latin typeface="Arial"/>
                <a:ea typeface="Arial"/>
                <a:cs typeface="Arial"/>
                <a:sym typeface="Arial"/>
              </a:rPr>
              <a:t>0.8136482939632546</a:t>
            </a:r>
          </a:p>
          <a:p>
            <a:pPr marL="521795" lvl="1" indent="-260898" algn="l">
              <a:lnSpc>
                <a:spcPts val="2682"/>
              </a:lnSpc>
              <a:buFont typeface="Arial"/>
              <a:buChar char="•"/>
            </a:pPr>
            <a:r>
              <a:rPr lang="en-US" sz="2416">
                <a:solidFill>
                  <a:srgbClr val="00BF63"/>
                </a:solidFill>
                <a:latin typeface="Arial"/>
                <a:ea typeface="Arial"/>
                <a:cs typeface="Arial"/>
                <a:sym typeface="Arial"/>
              </a:rPr>
              <a:t>recall:</a:t>
            </a:r>
            <a:r>
              <a:rPr lang="en-US" sz="2416">
                <a:solidFill>
                  <a:srgbClr val="000000"/>
                </a:solidFill>
                <a:latin typeface="Arial"/>
                <a:ea typeface="Arial"/>
                <a:cs typeface="Arial"/>
                <a:sym typeface="Arial"/>
              </a:rPr>
              <a:t> 0.7878017789072427</a:t>
            </a:r>
          </a:p>
          <a:p>
            <a:pPr marL="521795" lvl="1" indent="-260898" algn="l">
              <a:lnSpc>
                <a:spcPts val="2682"/>
              </a:lnSpc>
              <a:buFont typeface="Arial"/>
              <a:buChar char="•"/>
            </a:pPr>
            <a:r>
              <a:rPr lang="en-US" sz="2416">
                <a:solidFill>
                  <a:srgbClr val="00BF63"/>
                </a:solidFill>
                <a:latin typeface="Arial"/>
                <a:ea typeface="Arial"/>
                <a:cs typeface="Arial"/>
                <a:sym typeface="Arial"/>
              </a:rPr>
              <a:t>f1_score</a:t>
            </a:r>
            <a:r>
              <a:rPr lang="en-US" sz="2416">
                <a:solidFill>
                  <a:srgbClr val="000000"/>
                </a:solidFill>
                <a:latin typeface="Arial"/>
                <a:ea typeface="Arial"/>
                <a:cs typeface="Arial"/>
                <a:sym typeface="Arial"/>
              </a:rPr>
              <a:t>: 0.8005164622336991</a:t>
            </a:r>
          </a:p>
        </p:txBody>
      </p:sp>
      <p:sp>
        <p:nvSpPr>
          <p:cNvPr id="8" name="TextBox 8"/>
          <p:cNvSpPr txBox="1"/>
          <p:nvPr/>
        </p:nvSpPr>
        <p:spPr>
          <a:xfrm>
            <a:off x="3827328" y="6573476"/>
            <a:ext cx="5594917" cy="1796396"/>
          </a:xfrm>
          <a:prstGeom prst="rect">
            <a:avLst/>
          </a:prstGeom>
        </p:spPr>
        <p:txBody>
          <a:bodyPr lIns="0" tIns="0" rIns="0" bIns="0" rtlCol="0" anchor="t">
            <a:spAutoFit/>
          </a:bodyPr>
          <a:lstStyle/>
          <a:p>
            <a:pPr algn="l">
              <a:lnSpc>
                <a:spcPts val="2826"/>
              </a:lnSpc>
            </a:pPr>
            <a:r>
              <a:rPr lang="en-US" sz="2019">
                <a:solidFill>
                  <a:srgbClr val="000000"/>
                </a:solidFill>
                <a:latin typeface="Arial"/>
                <a:ea typeface="Arial"/>
                <a:cs typeface="Arial"/>
                <a:sym typeface="Arial"/>
              </a:rPr>
              <a:t>Örnek cümle:</a:t>
            </a:r>
          </a:p>
          <a:p>
            <a:pPr marL="435954" lvl="1" indent="-217977" algn="l">
              <a:lnSpc>
                <a:spcPts val="2826"/>
              </a:lnSpc>
              <a:buFont typeface="Arial"/>
              <a:buChar char="•"/>
            </a:pPr>
            <a:r>
              <a:rPr lang="en-US" sz="2019">
                <a:solidFill>
                  <a:srgbClr val="000000"/>
                </a:solidFill>
                <a:latin typeface="Arial"/>
                <a:ea typeface="Arial"/>
                <a:cs typeface="Arial"/>
                <a:sym typeface="Arial"/>
              </a:rPr>
              <a:t>[[{'rezilsin': 'O'}, {'turkcell': 'B-Entity'}, {'bu': 'O'}, {'ne': 'O'}, {'kepazelik': 'O'}, {'böyle': 'O'}, {'türk': 'B-Entity'}, {'telekom': 'I-Entity'}, {'dan': 'O'}, {'bile': 'O'}, {'kötüsün': 'O'}]]</a:t>
            </a:r>
          </a:p>
        </p:txBody>
      </p:sp>
      <p:sp>
        <p:nvSpPr>
          <p:cNvPr id="9" name="TextBox 9"/>
          <p:cNvSpPr txBox="1"/>
          <p:nvPr/>
        </p:nvSpPr>
        <p:spPr>
          <a:xfrm>
            <a:off x="11953919" y="4280493"/>
            <a:ext cx="5626966" cy="2702634"/>
          </a:xfrm>
          <a:prstGeom prst="rect">
            <a:avLst/>
          </a:prstGeom>
        </p:spPr>
        <p:txBody>
          <a:bodyPr lIns="0" tIns="0" rIns="0" bIns="0" rtlCol="0" anchor="t">
            <a:spAutoFit/>
          </a:bodyPr>
          <a:lstStyle/>
          <a:p>
            <a:pPr algn="l">
              <a:lnSpc>
                <a:spcPts val="2626"/>
              </a:lnSpc>
            </a:pPr>
            <a:r>
              <a:rPr lang="en-US" sz="2366">
                <a:solidFill>
                  <a:srgbClr val="000000"/>
                </a:solidFill>
                <a:latin typeface="Arial"/>
                <a:ea typeface="Arial"/>
                <a:cs typeface="Arial"/>
                <a:sym typeface="Arial"/>
              </a:rPr>
              <a:t>Duygu modeli için sonuçlar:</a:t>
            </a:r>
          </a:p>
          <a:p>
            <a:pPr marL="510936" lvl="1" indent="-255468" algn="just">
              <a:lnSpc>
                <a:spcPts val="2626"/>
              </a:lnSpc>
              <a:buFont typeface="Arial"/>
              <a:buChar char="•"/>
            </a:pPr>
            <a:r>
              <a:rPr lang="en-US" sz="2366">
                <a:solidFill>
                  <a:srgbClr val="00BF63"/>
                </a:solidFill>
                <a:latin typeface="Arial"/>
                <a:ea typeface="Arial"/>
                <a:cs typeface="Arial"/>
                <a:sym typeface="Arial"/>
              </a:rPr>
              <a:t>mcc:</a:t>
            </a:r>
            <a:r>
              <a:rPr lang="en-US" sz="2366">
                <a:solidFill>
                  <a:srgbClr val="000000"/>
                </a:solidFill>
                <a:latin typeface="Arial"/>
                <a:ea typeface="Arial"/>
                <a:cs typeface="Arial"/>
                <a:sym typeface="Arial"/>
              </a:rPr>
              <a:t> 0.32335813203713865</a:t>
            </a:r>
          </a:p>
          <a:p>
            <a:pPr marL="510936" lvl="1" indent="-255468" algn="l">
              <a:lnSpc>
                <a:spcPts val="2626"/>
              </a:lnSpc>
              <a:buFont typeface="Arial"/>
              <a:buChar char="•"/>
            </a:pPr>
            <a:r>
              <a:rPr lang="en-US" sz="2366">
                <a:solidFill>
                  <a:srgbClr val="00BF63"/>
                </a:solidFill>
                <a:latin typeface="Arial"/>
                <a:ea typeface="Arial"/>
                <a:cs typeface="Arial"/>
                <a:sym typeface="Arial"/>
              </a:rPr>
              <a:t>compute_metrics: </a:t>
            </a:r>
            <a:r>
              <a:rPr lang="en-US" sz="2366">
                <a:solidFill>
                  <a:srgbClr val="000000"/>
                </a:solidFill>
                <a:latin typeface="Arial"/>
                <a:ea typeface="Arial"/>
                <a:cs typeface="Arial"/>
                <a:sym typeface="Arial"/>
              </a:rPr>
              <a:t>0.8136482939632546</a:t>
            </a:r>
          </a:p>
          <a:p>
            <a:pPr marL="510936" lvl="1" indent="-255468" algn="l">
              <a:lnSpc>
                <a:spcPts val="2626"/>
              </a:lnSpc>
              <a:buFont typeface="Arial"/>
              <a:buChar char="•"/>
            </a:pPr>
            <a:r>
              <a:rPr lang="en-US" sz="2366">
                <a:solidFill>
                  <a:srgbClr val="00BF63"/>
                </a:solidFill>
                <a:latin typeface="Arial"/>
                <a:ea typeface="Arial"/>
                <a:cs typeface="Arial"/>
                <a:sym typeface="Arial"/>
              </a:rPr>
              <a:t>precision:</a:t>
            </a:r>
            <a:r>
              <a:rPr lang="en-US" sz="2366">
                <a:solidFill>
                  <a:srgbClr val="000000"/>
                </a:solidFill>
                <a:latin typeface="Arial"/>
                <a:ea typeface="Arial"/>
                <a:cs typeface="Arial"/>
                <a:sym typeface="Arial"/>
              </a:rPr>
              <a:t> 0.7878017789072427</a:t>
            </a:r>
          </a:p>
          <a:p>
            <a:pPr marL="510936" lvl="1" indent="-255468" algn="l">
              <a:lnSpc>
                <a:spcPts val="2626"/>
              </a:lnSpc>
              <a:buFont typeface="Arial"/>
              <a:buChar char="•"/>
            </a:pPr>
            <a:r>
              <a:rPr lang="en-US" sz="2366">
                <a:solidFill>
                  <a:srgbClr val="00BF63"/>
                </a:solidFill>
                <a:latin typeface="Arial"/>
                <a:ea typeface="Arial"/>
                <a:cs typeface="Arial"/>
                <a:sym typeface="Arial"/>
              </a:rPr>
              <a:t>recall:</a:t>
            </a:r>
            <a:r>
              <a:rPr lang="en-US" sz="2366">
                <a:solidFill>
                  <a:srgbClr val="000000"/>
                </a:solidFill>
                <a:latin typeface="Arial"/>
                <a:ea typeface="Arial"/>
                <a:cs typeface="Arial"/>
                <a:sym typeface="Arial"/>
              </a:rPr>
              <a:t> 0.8005164622336991</a:t>
            </a:r>
          </a:p>
          <a:p>
            <a:pPr marL="510936" lvl="1" indent="-255468" algn="l">
              <a:lnSpc>
                <a:spcPts val="2626"/>
              </a:lnSpc>
              <a:buFont typeface="Arial"/>
              <a:buChar char="•"/>
            </a:pPr>
            <a:r>
              <a:rPr lang="en-US" sz="2366">
                <a:solidFill>
                  <a:srgbClr val="00BF63"/>
                </a:solidFill>
                <a:latin typeface="Arial"/>
                <a:ea typeface="Arial"/>
                <a:cs typeface="Arial"/>
                <a:sym typeface="Arial"/>
              </a:rPr>
              <a:t>f1_score:</a:t>
            </a:r>
            <a:r>
              <a:rPr lang="en-US" sz="2366">
                <a:solidFill>
                  <a:srgbClr val="000000"/>
                </a:solidFill>
                <a:latin typeface="Arial"/>
                <a:ea typeface="Arial"/>
                <a:cs typeface="Arial"/>
                <a:sym typeface="Arial"/>
              </a:rPr>
              <a:t> 0.8005164622336991</a:t>
            </a:r>
          </a:p>
          <a:p>
            <a:pPr marL="510936" lvl="1" indent="-255468" algn="l">
              <a:lnSpc>
                <a:spcPts val="2626"/>
              </a:lnSpc>
              <a:buFont typeface="Arial"/>
              <a:buChar char="•"/>
            </a:pPr>
            <a:r>
              <a:rPr lang="en-US" sz="2366">
                <a:solidFill>
                  <a:srgbClr val="00BF63"/>
                </a:solidFill>
                <a:latin typeface="Arial"/>
                <a:ea typeface="Arial"/>
                <a:cs typeface="Arial"/>
                <a:sym typeface="Arial"/>
              </a:rPr>
              <a:t>eval_loss:</a:t>
            </a:r>
            <a:r>
              <a:rPr lang="en-US" sz="2366">
                <a:solidFill>
                  <a:srgbClr val="000000"/>
                </a:solidFill>
                <a:latin typeface="Arial"/>
                <a:ea typeface="Arial"/>
                <a:cs typeface="Arial"/>
                <a:sym typeface="Arial"/>
              </a:rPr>
              <a:t> 0.8005164622336991</a:t>
            </a:r>
          </a:p>
        </p:txBody>
      </p:sp>
      <p:grpSp>
        <p:nvGrpSpPr>
          <p:cNvPr id="10" name="Group 10"/>
          <p:cNvGrpSpPr/>
          <p:nvPr/>
        </p:nvGrpSpPr>
        <p:grpSpPr>
          <a:xfrm>
            <a:off x="-514350" y="-206112"/>
            <a:ext cx="2879988" cy="10859457"/>
            <a:chOff x="0" y="0"/>
            <a:chExt cx="758515" cy="2860104"/>
          </a:xfrm>
        </p:grpSpPr>
        <p:sp>
          <p:nvSpPr>
            <p:cNvPr id="11" name="Freeform 11"/>
            <p:cNvSpPr/>
            <p:nvPr/>
          </p:nvSpPr>
          <p:spPr>
            <a:xfrm>
              <a:off x="0" y="0"/>
              <a:ext cx="758515" cy="2860104"/>
            </a:xfrm>
            <a:custGeom>
              <a:avLst/>
              <a:gdLst/>
              <a:ahLst/>
              <a:cxnLst/>
              <a:rect l="l" t="t" r="r" b="b"/>
              <a:pathLst>
                <a:path w="758515" h="2860104">
                  <a:moveTo>
                    <a:pt x="0" y="0"/>
                  </a:moveTo>
                  <a:lnTo>
                    <a:pt x="758515" y="0"/>
                  </a:lnTo>
                  <a:lnTo>
                    <a:pt x="758515" y="2860104"/>
                  </a:lnTo>
                  <a:lnTo>
                    <a:pt x="0" y="2860104"/>
                  </a:lnTo>
                  <a:close/>
                </a:path>
              </a:pathLst>
            </a:custGeom>
            <a:solidFill>
              <a:srgbClr val="5271FF"/>
            </a:solidFill>
          </p:spPr>
          <p:txBody>
            <a:bodyPr/>
            <a:lstStyle/>
            <a:p>
              <a:endParaRPr lang="tr-TR"/>
            </a:p>
          </p:txBody>
        </p:sp>
        <p:sp>
          <p:nvSpPr>
            <p:cNvPr id="12" name="TextBox 12"/>
            <p:cNvSpPr txBox="1"/>
            <p:nvPr/>
          </p:nvSpPr>
          <p:spPr>
            <a:xfrm>
              <a:off x="0" y="-28575"/>
              <a:ext cx="758515" cy="288867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54905" y="5909216"/>
            <a:ext cx="1821467" cy="18214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570519" y="6029030"/>
            <a:ext cx="1581840" cy="158184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tr-TR"/>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820"/>
                </a:lnSpc>
              </a:pPr>
              <a:endParaRPr/>
            </a:p>
          </p:txBody>
        </p:sp>
      </p:grpSp>
      <p:sp>
        <p:nvSpPr>
          <p:cNvPr id="19" name="Freeform 19"/>
          <p:cNvSpPr/>
          <p:nvPr/>
        </p:nvSpPr>
        <p:spPr>
          <a:xfrm>
            <a:off x="545253" y="473148"/>
            <a:ext cx="1111104" cy="1111104"/>
          </a:xfrm>
          <a:custGeom>
            <a:avLst/>
            <a:gdLst/>
            <a:ahLst/>
            <a:cxnLst/>
            <a:rect l="l" t="t" r="r" b="b"/>
            <a:pathLst>
              <a:path w="1111104" h="1111104">
                <a:moveTo>
                  <a:pt x="0" y="0"/>
                </a:moveTo>
                <a:lnTo>
                  <a:pt x="1111103" y="0"/>
                </a:lnTo>
                <a:lnTo>
                  <a:pt x="1111103" y="1111104"/>
                </a:lnTo>
                <a:lnTo>
                  <a:pt x="0" y="1111104"/>
                </a:lnTo>
                <a:lnTo>
                  <a:pt x="0" y="0"/>
                </a:lnTo>
                <a:close/>
              </a:path>
            </a:pathLst>
          </a:custGeom>
          <a:blipFill>
            <a:blip r:embed="rId4"/>
            <a:stretch>
              <a:fillRect/>
            </a:stretch>
          </a:blipFill>
        </p:spPr>
        <p:txBody>
          <a:bodyPr/>
          <a:lstStyle/>
          <a:p>
            <a:endParaRPr lang="tr-TR"/>
          </a:p>
        </p:txBody>
      </p:sp>
      <p:sp>
        <p:nvSpPr>
          <p:cNvPr id="20" name="Freeform 20"/>
          <p:cNvSpPr/>
          <p:nvPr/>
        </p:nvSpPr>
        <p:spPr>
          <a:xfrm>
            <a:off x="489241" y="1890795"/>
            <a:ext cx="1107825" cy="1107825"/>
          </a:xfrm>
          <a:custGeom>
            <a:avLst/>
            <a:gdLst/>
            <a:ahLst/>
            <a:cxnLst/>
            <a:rect l="l" t="t" r="r" b="b"/>
            <a:pathLst>
              <a:path w="1107825" h="1107825">
                <a:moveTo>
                  <a:pt x="0" y="0"/>
                </a:moveTo>
                <a:lnTo>
                  <a:pt x="1107825" y="0"/>
                </a:lnTo>
                <a:lnTo>
                  <a:pt x="1107825" y="1107825"/>
                </a:lnTo>
                <a:lnTo>
                  <a:pt x="0" y="1107825"/>
                </a:lnTo>
                <a:lnTo>
                  <a:pt x="0" y="0"/>
                </a:lnTo>
                <a:close/>
              </a:path>
            </a:pathLst>
          </a:custGeom>
          <a:blipFill>
            <a:blip r:embed="rId5"/>
            <a:stretch>
              <a:fillRect/>
            </a:stretch>
          </a:blipFill>
        </p:spPr>
        <p:txBody>
          <a:bodyPr/>
          <a:lstStyle/>
          <a:p>
            <a:endParaRPr lang="tr-TR"/>
          </a:p>
        </p:txBody>
      </p:sp>
      <p:sp>
        <p:nvSpPr>
          <p:cNvPr id="21" name="Freeform 21"/>
          <p:cNvSpPr/>
          <p:nvPr/>
        </p:nvSpPr>
        <p:spPr>
          <a:xfrm>
            <a:off x="545253" y="3303420"/>
            <a:ext cx="1146963" cy="1146963"/>
          </a:xfrm>
          <a:custGeom>
            <a:avLst/>
            <a:gdLst/>
            <a:ahLst/>
            <a:cxnLst/>
            <a:rect l="l" t="t" r="r" b="b"/>
            <a:pathLst>
              <a:path w="1146963" h="1146963">
                <a:moveTo>
                  <a:pt x="0" y="0"/>
                </a:moveTo>
                <a:lnTo>
                  <a:pt x="1146963" y="0"/>
                </a:lnTo>
                <a:lnTo>
                  <a:pt x="1146963" y="1146963"/>
                </a:lnTo>
                <a:lnTo>
                  <a:pt x="0" y="1146963"/>
                </a:lnTo>
                <a:lnTo>
                  <a:pt x="0" y="0"/>
                </a:lnTo>
                <a:close/>
              </a:path>
            </a:pathLst>
          </a:custGeom>
          <a:blipFill>
            <a:blip r:embed="rId6"/>
            <a:stretch>
              <a:fillRect/>
            </a:stretch>
          </a:blipFill>
        </p:spPr>
        <p:txBody>
          <a:bodyPr/>
          <a:lstStyle/>
          <a:p>
            <a:endParaRPr lang="tr-TR"/>
          </a:p>
        </p:txBody>
      </p:sp>
      <p:sp>
        <p:nvSpPr>
          <p:cNvPr id="22" name="Freeform 22"/>
          <p:cNvSpPr/>
          <p:nvPr/>
        </p:nvSpPr>
        <p:spPr>
          <a:xfrm>
            <a:off x="543416" y="4755183"/>
            <a:ext cx="1087008" cy="1087008"/>
          </a:xfrm>
          <a:custGeom>
            <a:avLst/>
            <a:gdLst/>
            <a:ahLst/>
            <a:cxnLst/>
            <a:rect l="l" t="t" r="r" b="b"/>
            <a:pathLst>
              <a:path w="1087008" h="1087008">
                <a:moveTo>
                  <a:pt x="0" y="0"/>
                </a:moveTo>
                <a:lnTo>
                  <a:pt x="1087008" y="0"/>
                </a:lnTo>
                <a:lnTo>
                  <a:pt x="1087008" y="1087008"/>
                </a:lnTo>
                <a:lnTo>
                  <a:pt x="0" y="1087008"/>
                </a:lnTo>
                <a:lnTo>
                  <a:pt x="0" y="0"/>
                </a:lnTo>
                <a:close/>
              </a:path>
            </a:pathLst>
          </a:custGeom>
          <a:blipFill>
            <a:blip r:embed="rId7"/>
            <a:stretch>
              <a:fillRect/>
            </a:stretch>
          </a:blipFill>
        </p:spPr>
        <p:txBody>
          <a:bodyPr/>
          <a:lstStyle/>
          <a:p>
            <a:endParaRPr lang="tr-TR"/>
          </a:p>
        </p:txBody>
      </p:sp>
      <p:sp>
        <p:nvSpPr>
          <p:cNvPr id="23" name="Freeform 23"/>
          <p:cNvSpPr/>
          <p:nvPr/>
        </p:nvSpPr>
        <p:spPr>
          <a:xfrm>
            <a:off x="1842132" y="6300643"/>
            <a:ext cx="1038613" cy="1038613"/>
          </a:xfrm>
          <a:custGeom>
            <a:avLst/>
            <a:gdLst/>
            <a:ahLst/>
            <a:cxnLst/>
            <a:rect l="l" t="t" r="r" b="b"/>
            <a:pathLst>
              <a:path w="1038613" h="1038613">
                <a:moveTo>
                  <a:pt x="0" y="0"/>
                </a:moveTo>
                <a:lnTo>
                  <a:pt x="1038614" y="0"/>
                </a:lnTo>
                <a:lnTo>
                  <a:pt x="1038614" y="1038613"/>
                </a:lnTo>
                <a:lnTo>
                  <a:pt x="0" y="1038613"/>
                </a:lnTo>
                <a:lnTo>
                  <a:pt x="0" y="0"/>
                </a:lnTo>
                <a:close/>
              </a:path>
            </a:pathLst>
          </a:custGeom>
          <a:blipFill>
            <a:blip r:embed="rId8"/>
            <a:stretch>
              <a:fillRect/>
            </a:stretch>
          </a:blipFill>
        </p:spPr>
        <p:txBody>
          <a:bodyPr/>
          <a:lstStyle/>
          <a:p>
            <a:endParaRPr lang="tr-TR"/>
          </a:p>
        </p:txBody>
      </p:sp>
      <p:sp>
        <p:nvSpPr>
          <p:cNvPr id="24" name="Freeform 24"/>
          <p:cNvSpPr/>
          <p:nvPr/>
        </p:nvSpPr>
        <p:spPr>
          <a:xfrm>
            <a:off x="489241" y="7797709"/>
            <a:ext cx="1078918" cy="1078918"/>
          </a:xfrm>
          <a:custGeom>
            <a:avLst/>
            <a:gdLst/>
            <a:ahLst/>
            <a:cxnLst/>
            <a:rect l="l" t="t" r="r" b="b"/>
            <a:pathLst>
              <a:path w="1078918" h="1078918">
                <a:moveTo>
                  <a:pt x="0" y="0"/>
                </a:moveTo>
                <a:lnTo>
                  <a:pt x="1078918" y="0"/>
                </a:lnTo>
                <a:lnTo>
                  <a:pt x="1078918" y="1078918"/>
                </a:lnTo>
                <a:lnTo>
                  <a:pt x="0" y="1078918"/>
                </a:lnTo>
                <a:lnTo>
                  <a:pt x="0" y="0"/>
                </a:lnTo>
                <a:close/>
              </a:path>
            </a:pathLst>
          </a:custGeom>
          <a:blipFill>
            <a:blip r:embed="rId9"/>
            <a:stretch>
              <a:fillRect/>
            </a:stretch>
          </a:blipFill>
        </p:spPr>
        <p:txBody>
          <a:bodyPr/>
          <a:lstStyle/>
          <a:p>
            <a:endParaRPr lang="tr-TR"/>
          </a:p>
        </p:txBody>
      </p:sp>
      <p:sp>
        <p:nvSpPr>
          <p:cNvPr id="25" name="Freeform 25"/>
          <p:cNvSpPr/>
          <p:nvPr/>
        </p:nvSpPr>
        <p:spPr>
          <a:xfrm>
            <a:off x="515148" y="9171902"/>
            <a:ext cx="1027103" cy="1027103"/>
          </a:xfrm>
          <a:custGeom>
            <a:avLst/>
            <a:gdLst/>
            <a:ahLst/>
            <a:cxnLst/>
            <a:rect l="l" t="t" r="r" b="b"/>
            <a:pathLst>
              <a:path w="1027103" h="1027103">
                <a:moveTo>
                  <a:pt x="0" y="0"/>
                </a:moveTo>
                <a:lnTo>
                  <a:pt x="1027104" y="0"/>
                </a:lnTo>
                <a:lnTo>
                  <a:pt x="1027104" y="1027103"/>
                </a:lnTo>
                <a:lnTo>
                  <a:pt x="0" y="1027103"/>
                </a:lnTo>
                <a:lnTo>
                  <a:pt x="0" y="0"/>
                </a:lnTo>
                <a:close/>
              </a:path>
            </a:pathLst>
          </a:custGeom>
          <a:blipFill>
            <a:blip r:embed="rId10"/>
            <a:stretch>
              <a:fillRect/>
            </a:stretch>
          </a:blipFill>
        </p:spPr>
        <p:txBody>
          <a:bodyPr/>
          <a:lstStyle/>
          <a:p>
            <a:endParaRPr lang="tr-T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sp>
        <p:nvSpPr>
          <p:cNvPr id="3" name="Freeform 3"/>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3"/>
            <a:stretch>
              <a:fillRect/>
            </a:stretch>
          </a:blipFill>
        </p:spPr>
        <p:txBody>
          <a:bodyPr/>
          <a:lstStyle/>
          <a:p>
            <a:endParaRPr lang="tr-TR"/>
          </a:p>
        </p:txBody>
      </p:sp>
      <p:sp>
        <p:nvSpPr>
          <p:cNvPr id="4" name="Freeform 4"/>
          <p:cNvSpPr/>
          <p:nvPr/>
        </p:nvSpPr>
        <p:spPr>
          <a:xfrm>
            <a:off x="13753991" y="4258958"/>
            <a:ext cx="3505309" cy="1264378"/>
          </a:xfrm>
          <a:custGeom>
            <a:avLst/>
            <a:gdLst/>
            <a:ahLst/>
            <a:cxnLst/>
            <a:rect l="l" t="t" r="r" b="b"/>
            <a:pathLst>
              <a:path w="3505309" h="1264378">
                <a:moveTo>
                  <a:pt x="0" y="0"/>
                </a:moveTo>
                <a:lnTo>
                  <a:pt x="3505309" y="0"/>
                </a:lnTo>
                <a:lnTo>
                  <a:pt x="3505309" y="1264378"/>
                </a:lnTo>
                <a:lnTo>
                  <a:pt x="0" y="1264378"/>
                </a:lnTo>
                <a:lnTo>
                  <a:pt x="0" y="0"/>
                </a:lnTo>
                <a:close/>
              </a:path>
            </a:pathLst>
          </a:custGeom>
          <a:blipFill>
            <a:blip r:embed="rId4"/>
            <a:stretch>
              <a:fillRect/>
            </a:stretch>
          </a:blipFill>
        </p:spPr>
        <p:txBody>
          <a:bodyPr/>
          <a:lstStyle/>
          <a:p>
            <a:endParaRPr lang="tr-TR"/>
          </a:p>
        </p:txBody>
      </p:sp>
      <p:sp>
        <p:nvSpPr>
          <p:cNvPr id="5" name="Freeform 5"/>
          <p:cNvSpPr/>
          <p:nvPr/>
        </p:nvSpPr>
        <p:spPr>
          <a:xfrm>
            <a:off x="15257684" y="174747"/>
            <a:ext cx="2625991" cy="4114800"/>
          </a:xfrm>
          <a:custGeom>
            <a:avLst/>
            <a:gdLst/>
            <a:ahLst/>
            <a:cxnLst/>
            <a:rect l="l" t="t" r="r" b="b"/>
            <a:pathLst>
              <a:path w="2625991" h="4114800">
                <a:moveTo>
                  <a:pt x="0" y="0"/>
                </a:moveTo>
                <a:lnTo>
                  <a:pt x="2625991" y="0"/>
                </a:lnTo>
                <a:lnTo>
                  <a:pt x="2625991" y="4114800"/>
                </a:lnTo>
                <a:lnTo>
                  <a:pt x="0" y="4114800"/>
                </a:lnTo>
                <a:lnTo>
                  <a:pt x="0" y="0"/>
                </a:lnTo>
                <a:close/>
              </a:path>
            </a:pathLst>
          </a:custGeom>
          <a:blipFill>
            <a:blip r:embed="rId5">
              <a:alphaModFix amt="10999"/>
              <a:extLst>
                <a:ext uri="{96DAC541-7B7A-43D3-8B79-37D633B846F1}">
                  <asvg:svgBlip xmlns:asvg="http://schemas.microsoft.com/office/drawing/2016/SVG/main" r:embed="rId6"/>
                </a:ext>
              </a:extLst>
            </a:blip>
            <a:stretch>
              <a:fillRect/>
            </a:stretch>
          </a:blipFill>
        </p:spPr>
        <p:txBody>
          <a:bodyPr/>
          <a:lstStyle/>
          <a:p>
            <a:endParaRPr lang="tr-TR"/>
          </a:p>
        </p:txBody>
      </p:sp>
      <p:sp>
        <p:nvSpPr>
          <p:cNvPr id="6" name="Freeform 6"/>
          <p:cNvSpPr/>
          <p:nvPr/>
        </p:nvSpPr>
        <p:spPr>
          <a:xfrm>
            <a:off x="2943093" y="3607602"/>
            <a:ext cx="10553851" cy="4603864"/>
          </a:xfrm>
          <a:custGeom>
            <a:avLst/>
            <a:gdLst/>
            <a:ahLst/>
            <a:cxnLst/>
            <a:rect l="l" t="t" r="r" b="b"/>
            <a:pathLst>
              <a:path w="10553851" h="4603864">
                <a:moveTo>
                  <a:pt x="0" y="0"/>
                </a:moveTo>
                <a:lnTo>
                  <a:pt x="10553851" y="0"/>
                </a:lnTo>
                <a:lnTo>
                  <a:pt x="10553851" y="4603864"/>
                </a:lnTo>
                <a:lnTo>
                  <a:pt x="0" y="4603864"/>
                </a:lnTo>
                <a:lnTo>
                  <a:pt x="0" y="0"/>
                </a:lnTo>
                <a:close/>
              </a:path>
            </a:pathLst>
          </a:custGeom>
          <a:blipFill>
            <a:blip r:embed="rId7"/>
            <a:stretch>
              <a:fillRect/>
            </a:stretch>
          </a:blipFill>
        </p:spPr>
        <p:txBody>
          <a:bodyPr/>
          <a:lstStyle/>
          <a:p>
            <a:endParaRPr lang="tr-TR"/>
          </a:p>
        </p:txBody>
      </p:sp>
      <p:sp>
        <p:nvSpPr>
          <p:cNvPr id="7" name="Freeform 7"/>
          <p:cNvSpPr/>
          <p:nvPr/>
        </p:nvSpPr>
        <p:spPr>
          <a:xfrm>
            <a:off x="13738244" y="5523336"/>
            <a:ext cx="3955173" cy="3076246"/>
          </a:xfrm>
          <a:custGeom>
            <a:avLst/>
            <a:gdLst/>
            <a:ahLst/>
            <a:cxnLst/>
            <a:rect l="l" t="t" r="r" b="b"/>
            <a:pathLst>
              <a:path w="3955173" h="3076246">
                <a:moveTo>
                  <a:pt x="0" y="0"/>
                </a:moveTo>
                <a:lnTo>
                  <a:pt x="3955173" y="0"/>
                </a:lnTo>
                <a:lnTo>
                  <a:pt x="3955173" y="3076246"/>
                </a:lnTo>
                <a:lnTo>
                  <a:pt x="0" y="3076246"/>
                </a:lnTo>
                <a:lnTo>
                  <a:pt x="0" y="0"/>
                </a:lnTo>
                <a:close/>
              </a:path>
            </a:pathLst>
          </a:custGeom>
          <a:blipFill>
            <a:blip r:embed="rId8"/>
            <a:stretch>
              <a:fillRect/>
            </a:stretch>
          </a:blipFill>
        </p:spPr>
        <p:txBody>
          <a:bodyPr/>
          <a:lstStyle/>
          <a:p>
            <a:endParaRPr lang="tr-TR"/>
          </a:p>
        </p:txBody>
      </p:sp>
      <p:sp>
        <p:nvSpPr>
          <p:cNvPr id="8" name="TextBox 8"/>
          <p:cNvSpPr txBox="1"/>
          <p:nvPr/>
        </p:nvSpPr>
        <p:spPr>
          <a:xfrm>
            <a:off x="5149138" y="265985"/>
            <a:ext cx="7073254" cy="546891"/>
          </a:xfrm>
          <a:prstGeom prst="rect">
            <a:avLst/>
          </a:prstGeom>
        </p:spPr>
        <p:txBody>
          <a:bodyPr lIns="0" tIns="0" rIns="0" bIns="0" rtlCol="0" anchor="t">
            <a:spAutoFit/>
          </a:bodyPr>
          <a:lstStyle/>
          <a:p>
            <a:pPr algn="ctr">
              <a:lnSpc>
                <a:spcPts val="4506"/>
              </a:lnSpc>
              <a:spcBef>
                <a:spcPct val="0"/>
              </a:spcBef>
            </a:pPr>
            <a:r>
              <a:rPr lang="en-US" sz="3218">
                <a:solidFill>
                  <a:srgbClr val="18446D"/>
                </a:solidFill>
                <a:latin typeface="Abril Fatface"/>
                <a:ea typeface="Abril Fatface"/>
                <a:cs typeface="Abril Fatface"/>
                <a:sym typeface="Abril Fatface"/>
              </a:rPr>
              <a:t>ÜRÜN ORTAYA ÇIKARMA</a:t>
            </a:r>
          </a:p>
        </p:txBody>
      </p:sp>
      <p:sp>
        <p:nvSpPr>
          <p:cNvPr id="9" name="TextBox 9"/>
          <p:cNvSpPr txBox="1"/>
          <p:nvPr/>
        </p:nvSpPr>
        <p:spPr>
          <a:xfrm>
            <a:off x="3019199" y="1305952"/>
            <a:ext cx="11579170" cy="1711100"/>
          </a:xfrm>
          <a:prstGeom prst="rect">
            <a:avLst/>
          </a:prstGeom>
        </p:spPr>
        <p:txBody>
          <a:bodyPr lIns="0" tIns="0" rIns="0" bIns="0" rtlCol="0" anchor="t">
            <a:spAutoFit/>
          </a:bodyPr>
          <a:lstStyle/>
          <a:p>
            <a:pPr marL="512423" lvl="1" indent="-256211" algn="just">
              <a:lnSpc>
                <a:spcPts val="3322"/>
              </a:lnSpc>
              <a:buFont typeface="Arial"/>
              <a:buChar char="•"/>
            </a:pPr>
            <a:r>
              <a:rPr lang="en-US" sz="2373">
                <a:solidFill>
                  <a:srgbClr val="000000"/>
                </a:solidFill>
                <a:latin typeface="Arial"/>
                <a:ea typeface="Arial"/>
                <a:cs typeface="Arial"/>
                <a:sym typeface="Arial"/>
              </a:rPr>
              <a:t>Hızlı geliştirme süreci ve esnekliği sayesinde kullanışlılık sağladığı ve de zengin dökümantasyon barındırdığı için FastAPI ile bir arayüz oluşturduk. FastAPI tercih etmemizin nedenleri arasında, yüksek performans sunması, modern Python özelliklerini desteklemesi ve ücretsiz, açık kaynaklı bir çözüm olması da yer alıyor.</a:t>
            </a:r>
          </a:p>
        </p:txBody>
      </p:sp>
      <p:grpSp>
        <p:nvGrpSpPr>
          <p:cNvPr id="10" name="Group 10"/>
          <p:cNvGrpSpPr/>
          <p:nvPr/>
        </p:nvGrpSpPr>
        <p:grpSpPr>
          <a:xfrm>
            <a:off x="-514350" y="-206112"/>
            <a:ext cx="2879988" cy="10859457"/>
            <a:chOff x="0" y="0"/>
            <a:chExt cx="758515" cy="2860104"/>
          </a:xfrm>
        </p:grpSpPr>
        <p:sp>
          <p:nvSpPr>
            <p:cNvPr id="11" name="Freeform 11"/>
            <p:cNvSpPr/>
            <p:nvPr/>
          </p:nvSpPr>
          <p:spPr>
            <a:xfrm>
              <a:off x="0" y="0"/>
              <a:ext cx="758515" cy="2860104"/>
            </a:xfrm>
            <a:custGeom>
              <a:avLst/>
              <a:gdLst/>
              <a:ahLst/>
              <a:cxnLst/>
              <a:rect l="l" t="t" r="r" b="b"/>
              <a:pathLst>
                <a:path w="758515" h="2860104">
                  <a:moveTo>
                    <a:pt x="0" y="0"/>
                  </a:moveTo>
                  <a:lnTo>
                    <a:pt x="758515" y="0"/>
                  </a:lnTo>
                  <a:lnTo>
                    <a:pt x="758515" y="2860104"/>
                  </a:lnTo>
                  <a:lnTo>
                    <a:pt x="0" y="2860104"/>
                  </a:lnTo>
                  <a:close/>
                </a:path>
              </a:pathLst>
            </a:custGeom>
            <a:solidFill>
              <a:srgbClr val="5271FF"/>
            </a:solidFill>
          </p:spPr>
          <p:txBody>
            <a:bodyPr/>
            <a:lstStyle/>
            <a:p>
              <a:endParaRPr lang="tr-TR"/>
            </a:p>
          </p:txBody>
        </p:sp>
        <p:sp>
          <p:nvSpPr>
            <p:cNvPr id="12" name="TextBox 12"/>
            <p:cNvSpPr txBox="1"/>
            <p:nvPr/>
          </p:nvSpPr>
          <p:spPr>
            <a:xfrm>
              <a:off x="0" y="-28575"/>
              <a:ext cx="758515" cy="288867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54905" y="7350435"/>
            <a:ext cx="1821467" cy="18214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570519" y="7470248"/>
            <a:ext cx="1581840" cy="158184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tr-TR"/>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820"/>
                </a:lnSpc>
              </a:pPr>
              <a:endParaRPr/>
            </a:p>
          </p:txBody>
        </p:sp>
      </p:grpSp>
      <p:sp>
        <p:nvSpPr>
          <p:cNvPr id="19" name="Freeform 19"/>
          <p:cNvSpPr/>
          <p:nvPr/>
        </p:nvSpPr>
        <p:spPr>
          <a:xfrm>
            <a:off x="545253" y="473148"/>
            <a:ext cx="1111104" cy="1111104"/>
          </a:xfrm>
          <a:custGeom>
            <a:avLst/>
            <a:gdLst/>
            <a:ahLst/>
            <a:cxnLst/>
            <a:rect l="l" t="t" r="r" b="b"/>
            <a:pathLst>
              <a:path w="1111104" h="1111104">
                <a:moveTo>
                  <a:pt x="0" y="0"/>
                </a:moveTo>
                <a:lnTo>
                  <a:pt x="1111103" y="0"/>
                </a:lnTo>
                <a:lnTo>
                  <a:pt x="1111103" y="1111104"/>
                </a:lnTo>
                <a:lnTo>
                  <a:pt x="0" y="1111104"/>
                </a:lnTo>
                <a:lnTo>
                  <a:pt x="0" y="0"/>
                </a:lnTo>
                <a:close/>
              </a:path>
            </a:pathLst>
          </a:custGeom>
          <a:blipFill>
            <a:blip r:embed="rId9"/>
            <a:stretch>
              <a:fillRect/>
            </a:stretch>
          </a:blipFill>
        </p:spPr>
        <p:txBody>
          <a:bodyPr/>
          <a:lstStyle/>
          <a:p>
            <a:endParaRPr lang="tr-TR"/>
          </a:p>
        </p:txBody>
      </p:sp>
      <p:sp>
        <p:nvSpPr>
          <p:cNvPr id="20" name="Freeform 20"/>
          <p:cNvSpPr/>
          <p:nvPr/>
        </p:nvSpPr>
        <p:spPr>
          <a:xfrm>
            <a:off x="489241" y="1890795"/>
            <a:ext cx="1107825" cy="1107825"/>
          </a:xfrm>
          <a:custGeom>
            <a:avLst/>
            <a:gdLst/>
            <a:ahLst/>
            <a:cxnLst/>
            <a:rect l="l" t="t" r="r" b="b"/>
            <a:pathLst>
              <a:path w="1107825" h="1107825">
                <a:moveTo>
                  <a:pt x="0" y="0"/>
                </a:moveTo>
                <a:lnTo>
                  <a:pt x="1107825" y="0"/>
                </a:lnTo>
                <a:lnTo>
                  <a:pt x="1107825" y="1107825"/>
                </a:lnTo>
                <a:lnTo>
                  <a:pt x="0" y="1107825"/>
                </a:lnTo>
                <a:lnTo>
                  <a:pt x="0" y="0"/>
                </a:lnTo>
                <a:close/>
              </a:path>
            </a:pathLst>
          </a:custGeom>
          <a:blipFill>
            <a:blip r:embed="rId10"/>
            <a:stretch>
              <a:fillRect/>
            </a:stretch>
          </a:blipFill>
        </p:spPr>
        <p:txBody>
          <a:bodyPr/>
          <a:lstStyle/>
          <a:p>
            <a:endParaRPr lang="tr-TR"/>
          </a:p>
        </p:txBody>
      </p:sp>
      <p:sp>
        <p:nvSpPr>
          <p:cNvPr id="21" name="Freeform 21"/>
          <p:cNvSpPr/>
          <p:nvPr/>
        </p:nvSpPr>
        <p:spPr>
          <a:xfrm>
            <a:off x="545253" y="3303420"/>
            <a:ext cx="1146963" cy="1146963"/>
          </a:xfrm>
          <a:custGeom>
            <a:avLst/>
            <a:gdLst/>
            <a:ahLst/>
            <a:cxnLst/>
            <a:rect l="l" t="t" r="r" b="b"/>
            <a:pathLst>
              <a:path w="1146963" h="1146963">
                <a:moveTo>
                  <a:pt x="0" y="0"/>
                </a:moveTo>
                <a:lnTo>
                  <a:pt x="1146963" y="0"/>
                </a:lnTo>
                <a:lnTo>
                  <a:pt x="1146963" y="1146963"/>
                </a:lnTo>
                <a:lnTo>
                  <a:pt x="0" y="1146963"/>
                </a:lnTo>
                <a:lnTo>
                  <a:pt x="0" y="0"/>
                </a:lnTo>
                <a:close/>
              </a:path>
            </a:pathLst>
          </a:custGeom>
          <a:blipFill>
            <a:blip r:embed="rId11"/>
            <a:stretch>
              <a:fillRect/>
            </a:stretch>
          </a:blipFill>
        </p:spPr>
        <p:txBody>
          <a:bodyPr/>
          <a:lstStyle/>
          <a:p>
            <a:endParaRPr lang="tr-TR"/>
          </a:p>
        </p:txBody>
      </p:sp>
      <p:sp>
        <p:nvSpPr>
          <p:cNvPr id="22" name="Freeform 22"/>
          <p:cNvSpPr/>
          <p:nvPr/>
        </p:nvSpPr>
        <p:spPr>
          <a:xfrm>
            <a:off x="543416" y="4755183"/>
            <a:ext cx="1087008" cy="1087008"/>
          </a:xfrm>
          <a:custGeom>
            <a:avLst/>
            <a:gdLst/>
            <a:ahLst/>
            <a:cxnLst/>
            <a:rect l="l" t="t" r="r" b="b"/>
            <a:pathLst>
              <a:path w="1087008" h="1087008">
                <a:moveTo>
                  <a:pt x="0" y="0"/>
                </a:moveTo>
                <a:lnTo>
                  <a:pt x="1087008" y="0"/>
                </a:lnTo>
                <a:lnTo>
                  <a:pt x="1087008" y="1087008"/>
                </a:lnTo>
                <a:lnTo>
                  <a:pt x="0" y="1087008"/>
                </a:lnTo>
                <a:lnTo>
                  <a:pt x="0" y="0"/>
                </a:lnTo>
                <a:close/>
              </a:path>
            </a:pathLst>
          </a:custGeom>
          <a:blipFill>
            <a:blip r:embed="rId12"/>
            <a:stretch>
              <a:fillRect/>
            </a:stretch>
          </a:blipFill>
        </p:spPr>
        <p:txBody>
          <a:bodyPr/>
          <a:lstStyle/>
          <a:p>
            <a:endParaRPr lang="tr-TR"/>
          </a:p>
        </p:txBody>
      </p:sp>
      <p:sp>
        <p:nvSpPr>
          <p:cNvPr id="23" name="Freeform 23"/>
          <p:cNvSpPr/>
          <p:nvPr/>
        </p:nvSpPr>
        <p:spPr>
          <a:xfrm>
            <a:off x="617743" y="6254422"/>
            <a:ext cx="1038613" cy="1038613"/>
          </a:xfrm>
          <a:custGeom>
            <a:avLst/>
            <a:gdLst/>
            <a:ahLst/>
            <a:cxnLst/>
            <a:rect l="l" t="t" r="r" b="b"/>
            <a:pathLst>
              <a:path w="1038613" h="1038613">
                <a:moveTo>
                  <a:pt x="0" y="0"/>
                </a:moveTo>
                <a:lnTo>
                  <a:pt x="1038613" y="0"/>
                </a:lnTo>
                <a:lnTo>
                  <a:pt x="1038613" y="1038613"/>
                </a:lnTo>
                <a:lnTo>
                  <a:pt x="0" y="1038613"/>
                </a:lnTo>
                <a:lnTo>
                  <a:pt x="0" y="0"/>
                </a:lnTo>
                <a:close/>
              </a:path>
            </a:pathLst>
          </a:custGeom>
          <a:blipFill>
            <a:blip r:embed="rId13"/>
            <a:stretch>
              <a:fillRect/>
            </a:stretch>
          </a:blipFill>
        </p:spPr>
        <p:txBody>
          <a:bodyPr/>
          <a:lstStyle/>
          <a:p>
            <a:endParaRPr lang="tr-TR"/>
          </a:p>
        </p:txBody>
      </p:sp>
      <p:sp>
        <p:nvSpPr>
          <p:cNvPr id="24" name="Freeform 24"/>
          <p:cNvSpPr/>
          <p:nvPr/>
        </p:nvSpPr>
        <p:spPr>
          <a:xfrm>
            <a:off x="1826179" y="7695640"/>
            <a:ext cx="1078918" cy="1078918"/>
          </a:xfrm>
          <a:custGeom>
            <a:avLst/>
            <a:gdLst/>
            <a:ahLst/>
            <a:cxnLst/>
            <a:rect l="l" t="t" r="r" b="b"/>
            <a:pathLst>
              <a:path w="1078918" h="1078918">
                <a:moveTo>
                  <a:pt x="0" y="0"/>
                </a:moveTo>
                <a:lnTo>
                  <a:pt x="1078918" y="0"/>
                </a:lnTo>
                <a:lnTo>
                  <a:pt x="1078918" y="1078919"/>
                </a:lnTo>
                <a:lnTo>
                  <a:pt x="0" y="1078919"/>
                </a:lnTo>
                <a:lnTo>
                  <a:pt x="0" y="0"/>
                </a:lnTo>
                <a:close/>
              </a:path>
            </a:pathLst>
          </a:custGeom>
          <a:blipFill>
            <a:blip r:embed="rId14"/>
            <a:stretch>
              <a:fillRect/>
            </a:stretch>
          </a:blipFill>
        </p:spPr>
        <p:txBody>
          <a:bodyPr/>
          <a:lstStyle/>
          <a:p>
            <a:endParaRPr lang="tr-TR"/>
          </a:p>
        </p:txBody>
      </p:sp>
      <p:sp>
        <p:nvSpPr>
          <p:cNvPr id="25" name="Freeform 25"/>
          <p:cNvSpPr/>
          <p:nvPr/>
        </p:nvSpPr>
        <p:spPr>
          <a:xfrm>
            <a:off x="515148" y="9171902"/>
            <a:ext cx="1027103" cy="1027103"/>
          </a:xfrm>
          <a:custGeom>
            <a:avLst/>
            <a:gdLst/>
            <a:ahLst/>
            <a:cxnLst/>
            <a:rect l="l" t="t" r="r" b="b"/>
            <a:pathLst>
              <a:path w="1027103" h="1027103">
                <a:moveTo>
                  <a:pt x="0" y="0"/>
                </a:moveTo>
                <a:lnTo>
                  <a:pt x="1027104" y="0"/>
                </a:lnTo>
                <a:lnTo>
                  <a:pt x="1027104" y="1027103"/>
                </a:lnTo>
                <a:lnTo>
                  <a:pt x="0" y="1027103"/>
                </a:lnTo>
                <a:lnTo>
                  <a:pt x="0" y="0"/>
                </a:lnTo>
                <a:close/>
              </a:path>
            </a:pathLst>
          </a:custGeom>
          <a:blipFill>
            <a:blip r:embed="rId15"/>
            <a:stretch>
              <a:fillRect/>
            </a:stretch>
          </a:blipFill>
        </p:spPr>
        <p:txBody>
          <a:bodyPr/>
          <a:lstStyle/>
          <a:p>
            <a:endParaRPr lang="tr-T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sp>
        <p:nvSpPr>
          <p:cNvPr id="3" name="Freeform 3"/>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3"/>
            <a:stretch>
              <a:fillRect/>
            </a:stretch>
          </a:blipFill>
        </p:spPr>
        <p:txBody>
          <a:bodyPr/>
          <a:lstStyle/>
          <a:p>
            <a:endParaRPr lang="tr-TR"/>
          </a:p>
        </p:txBody>
      </p:sp>
      <p:sp>
        <p:nvSpPr>
          <p:cNvPr id="4" name="Freeform 4"/>
          <p:cNvSpPr/>
          <p:nvPr/>
        </p:nvSpPr>
        <p:spPr>
          <a:xfrm>
            <a:off x="12994678" y="960347"/>
            <a:ext cx="3879092" cy="3310715"/>
          </a:xfrm>
          <a:custGeom>
            <a:avLst/>
            <a:gdLst/>
            <a:ahLst/>
            <a:cxnLst/>
            <a:rect l="l" t="t" r="r" b="b"/>
            <a:pathLst>
              <a:path w="3879092" h="3310715">
                <a:moveTo>
                  <a:pt x="0" y="0"/>
                </a:moveTo>
                <a:lnTo>
                  <a:pt x="3879092" y="0"/>
                </a:lnTo>
                <a:lnTo>
                  <a:pt x="3879092" y="3310715"/>
                </a:lnTo>
                <a:lnTo>
                  <a:pt x="0" y="3310715"/>
                </a:lnTo>
                <a:lnTo>
                  <a:pt x="0" y="0"/>
                </a:lnTo>
                <a:close/>
              </a:path>
            </a:pathLst>
          </a:custGeom>
          <a:blipFill>
            <a:blip r:embed="rId4">
              <a:alphaModFix amt="18999"/>
              <a:extLst>
                <a:ext uri="{96DAC541-7B7A-43D3-8B79-37D633B846F1}">
                  <asvg:svgBlip xmlns:asvg="http://schemas.microsoft.com/office/drawing/2016/SVG/main" r:embed="rId5"/>
                </a:ext>
              </a:extLst>
            </a:blip>
            <a:stretch>
              <a:fillRect/>
            </a:stretch>
          </a:blipFill>
        </p:spPr>
        <p:txBody>
          <a:bodyPr/>
          <a:lstStyle/>
          <a:p>
            <a:endParaRPr lang="tr-TR"/>
          </a:p>
        </p:txBody>
      </p:sp>
      <p:sp>
        <p:nvSpPr>
          <p:cNvPr id="5" name="TextBox 5"/>
          <p:cNvSpPr txBox="1"/>
          <p:nvPr/>
        </p:nvSpPr>
        <p:spPr>
          <a:xfrm>
            <a:off x="5992234" y="357806"/>
            <a:ext cx="5247918" cy="670894"/>
          </a:xfrm>
          <a:prstGeom prst="rect">
            <a:avLst/>
          </a:prstGeom>
        </p:spPr>
        <p:txBody>
          <a:bodyPr lIns="0" tIns="0" rIns="0" bIns="0" rtlCol="0" anchor="t">
            <a:spAutoFit/>
          </a:bodyPr>
          <a:lstStyle/>
          <a:p>
            <a:pPr algn="ctr">
              <a:lnSpc>
                <a:spcPts val="5546"/>
              </a:lnSpc>
              <a:spcBef>
                <a:spcPct val="0"/>
              </a:spcBef>
            </a:pPr>
            <a:r>
              <a:rPr lang="en-US" sz="3961">
                <a:solidFill>
                  <a:srgbClr val="5E17EB"/>
                </a:solidFill>
                <a:latin typeface="Abril Fatface"/>
                <a:ea typeface="Abril Fatface"/>
                <a:cs typeface="Abril Fatface"/>
                <a:sym typeface="Abril Fatface"/>
              </a:rPr>
              <a:t>PROJE YOL HARİTASI</a:t>
            </a:r>
          </a:p>
        </p:txBody>
      </p:sp>
      <p:sp>
        <p:nvSpPr>
          <p:cNvPr id="6" name="TextBox 6"/>
          <p:cNvSpPr txBox="1"/>
          <p:nvPr/>
        </p:nvSpPr>
        <p:spPr>
          <a:xfrm>
            <a:off x="2829656" y="4765610"/>
            <a:ext cx="14040071" cy="961813"/>
          </a:xfrm>
          <a:prstGeom prst="rect">
            <a:avLst/>
          </a:prstGeom>
        </p:spPr>
        <p:txBody>
          <a:bodyPr lIns="0" tIns="0" rIns="0" bIns="0" rtlCol="0" anchor="t">
            <a:spAutoFit/>
          </a:bodyPr>
          <a:lstStyle/>
          <a:p>
            <a:pPr marL="567414" lvl="1" indent="-283707" algn="l">
              <a:lnSpc>
                <a:spcPts val="3679"/>
              </a:lnSpc>
              <a:buFont typeface="Arial"/>
              <a:buChar char="•"/>
            </a:pPr>
            <a:r>
              <a:rPr lang="en-US" sz="2628">
                <a:solidFill>
                  <a:srgbClr val="000000"/>
                </a:solidFill>
                <a:latin typeface="Arial"/>
                <a:ea typeface="Arial"/>
                <a:cs typeface="Arial"/>
                <a:sym typeface="Arial"/>
              </a:rPr>
              <a:t>Trafikte kullanıcıların belirli yerlerdeki toplu taşıma yorumları analiz edilerek o yerlere ekstra seferler eklenebilir.</a:t>
            </a:r>
          </a:p>
        </p:txBody>
      </p:sp>
      <p:sp>
        <p:nvSpPr>
          <p:cNvPr id="7" name="TextBox 7"/>
          <p:cNvSpPr txBox="1"/>
          <p:nvPr/>
        </p:nvSpPr>
        <p:spPr>
          <a:xfrm>
            <a:off x="2829656" y="6047947"/>
            <a:ext cx="14207122" cy="495154"/>
          </a:xfrm>
          <a:prstGeom prst="rect">
            <a:avLst/>
          </a:prstGeom>
        </p:spPr>
        <p:txBody>
          <a:bodyPr lIns="0" tIns="0" rIns="0" bIns="0" rtlCol="0" anchor="t">
            <a:spAutoFit/>
          </a:bodyPr>
          <a:lstStyle/>
          <a:p>
            <a:pPr marL="567414" lvl="1" indent="-283707" algn="l">
              <a:lnSpc>
                <a:spcPts val="3679"/>
              </a:lnSpc>
              <a:buFont typeface="Arial"/>
              <a:buChar char="•"/>
            </a:pPr>
            <a:r>
              <a:rPr lang="en-US" sz="2628">
                <a:solidFill>
                  <a:srgbClr val="000000"/>
                </a:solidFill>
                <a:latin typeface="Arial"/>
                <a:ea typeface="Arial"/>
                <a:cs typeface="Arial"/>
                <a:sym typeface="Arial"/>
              </a:rPr>
              <a:t> Restoranlarda beğenilen soslar yeni ürünlere eklenebilir.</a:t>
            </a:r>
          </a:p>
        </p:txBody>
      </p:sp>
      <p:sp>
        <p:nvSpPr>
          <p:cNvPr id="8" name="TextBox 8"/>
          <p:cNvSpPr txBox="1"/>
          <p:nvPr/>
        </p:nvSpPr>
        <p:spPr>
          <a:xfrm>
            <a:off x="2829656" y="7192288"/>
            <a:ext cx="15458344" cy="961813"/>
          </a:xfrm>
          <a:prstGeom prst="rect">
            <a:avLst/>
          </a:prstGeom>
        </p:spPr>
        <p:txBody>
          <a:bodyPr lIns="0" tIns="0" rIns="0" bIns="0" rtlCol="0" anchor="t">
            <a:spAutoFit/>
          </a:bodyPr>
          <a:lstStyle/>
          <a:p>
            <a:pPr marL="567414" lvl="1" indent="-283707" algn="l">
              <a:lnSpc>
                <a:spcPts val="3679"/>
              </a:lnSpc>
              <a:buFont typeface="Arial"/>
              <a:buChar char="•"/>
            </a:pPr>
            <a:r>
              <a:rPr lang="en-US" sz="2628">
                <a:solidFill>
                  <a:srgbClr val="000000"/>
                </a:solidFill>
                <a:latin typeface="Arial"/>
                <a:ea typeface="Arial"/>
                <a:cs typeface="Arial"/>
                <a:sym typeface="Arial"/>
              </a:rPr>
              <a:t>Sinema gibi alanlarda beğenilen sahneler eklenebilir , beğenilmeyen sahneler çıkarılır ve bu sayede filmlerin gişeleri artar.</a:t>
            </a:r>
          </a:p>
        </p:txBody>
      </p:sp>
      <p:sp>
        <p:nvSpPr>
          <p:cNvPr id="9" name="TextBox 9"/>
          <p:cNvSpPr txBox="1"/>
          <p:nvPr/>
        </p:nvSpPr>
        <p:spPr>
          <a:xfrm>
            <a:off x="2829656" y="2149615"/>
            <a:ext cx="15458344" cy="872358"/>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Arial"/>
                <a:ea typeface="Arial"/>
                <a:cs typeface="Arial"/>
                <a:sym typeface="Arial"/>
              </a:rPr>
              <a:t>Veri setindeki örnek sayısı artırılacak ve modelin daha geniş bir yelpazedeki kullanıcı yorumlarını analiz edebilme yeteneği geliştirilecektir.</a:t>
            </a:r>
          </a:p>
        </p:txBody>
      </p:sp>
      <p:sp>
        <p:nvSpPr>
          <p:cNvPr id="10" name="TextBox 10"/>
          <p:cNvSpPr txBox="1"/>
          <p:nvPr/>
        </p:nvSpPr>
        <p:spPr>
          <a:xfrm>
            <a:off x="2929759" y="3533892"/>
            <a:ext cx="14006917" cy="952871"/>
          </a:xfrm>
          <a:prstGeom prst="rect">
            <a:avLst/>
          </a:prstGeom>
        </p:spPr>
        <p:txBody>
          <a:bodyPr lIns="0" tIns="0" rIns="0" bIns="0" rtlCol="0" anchor="t">
            <a:spAutoFit/>
          </a:bodyPr>
          <a:lstStyle/>
          <a:p>
            <a:pPr marL="561336" lvl="1" indent="-280668" algn="l">
              <a:lnSpc>
                <a:spcPts val="3639"/>
              </a:lnSpc>
              <a:buFont typeface="Arial"/>
              <a:buChar char="•"/>
            </a:pPr>
            <a:r>
              <a:rPr lang="en-US" sz="2599">
                <a:solidFill>
                  <a:srgbClr val="000000"/>
                </a:solidFill>
                <a:latin typeface="Arial"/>
                <a:ea typeface="Arial"/>
                <a:cs typeface="Arial"/>
                <a:sym typeface="Arial"/>
              </a:rPr>
              <a:t>Sinema, Fast food, yemek ve benzeri gibi kullanıcının beğenisine bağlı konularda genel olarak entegre edilebilir.</a:t>
            </a:r>
          </a:p>
        </p:txBody>
      </p:sp>
      <p:grpSp>
        <p:nvGrpSpPr>
          <p:cNvPr id="11" name="Group 11"/>
          <p:cNvGrpSpPr/>
          <p:nvPr/>
        </p:nvGrpSpPr>
        <p:grpSpPr>
          <a:xfrm>
            <a:off x="-514350" y="-206112"/>
            <a:ext cx="2879988" cy="10859457"/>
            <a:chOff x="0" y="0"/>
            <a:chExt cx="758515" cy="2860104"/>
          </a:xfrm>
        </p:grpSpPr>
        <p:sp>
          <p:nvSpPr>
            <p:cNvPr id="12" name="Freeform 12"/>
            <p:cNvSpPr/>
            <p:nvPr/>
          </p:nvSpPr>
          <p:spPr>
            <a:xfrm>
              <a:off x="0" y="0"/>
              <a:ext cx="758515" cy="2860104"/>
            </a:xfrm>
            <a:custGeom>
              <a:avLst/>
              <a:gdLst/>
              <a:ahLst/>
              <a:cxnLst/>
              <a:rect l="l" t="t" r="r" b="b"/>
              <a:pathLst>
                <a:path w="758515" h="2860104">
                  <a:moveTo>
                    <a:pt x="0" y="0"/>
                  </a:moveTo>
                  <a:lnTo>
                    <a:pt x="758515" y="0"/>
                  </a:lnTo>
                  <a:lnTo>
                    <a:pt x="758515" y="2860104"/>
                  </a:lnTo>
                  <a:lnTo>
                    <a:pt x="0" y="2860104"/>
                  </a:lnTo>
                  <a:close/>
                </a:path>
              </a:pathLst>
            </a:custGeom>
            <a:solidFill>
              <a:srgbClr val="5271FF"/>
            </a:solidFill>
          </p:spPr>
          <p:txBody>
            <a:bodyPr/>
            <a:lstStyle/>
            <a:p>
              <a:endParaRPr lang="tr-TR"/>
            </a:p>
          </p:txBody>
        </p:sp>
        <p:sp>
          <p:nvSpPr>
            <p:cNvPr id="13" name="TextBox 13"/>
            <p:cNvSpPr txBox="1"/>
            <p:nvPr/>
          </p:nvSpPr>
          <p:spPr>
            <a:xfrm>
              <a:off x="0" y="-28575"/>
              <a:ext cx="758515" cy="28886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54905" y="8347566"/>
            <a:ext cx="1821467" cy="182146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70519" y="8467380"/>
            <a:ext cx="1581840" cy="158184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tr-TR"/>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820"/>
                </a:lnSpc>
              </a:pPr>
              <a:endParaRPr/>
            </a:p>
          </p:txBody>
        </p:sp>
      </p:grpSp>
      <p:sp>
        <p:nvSpPr>
          <p:cNvPr id="20" name="Freeform 20"/>
          <p:cNvSpPr/>
          <p:nvPr/>
        </p:nvSpPr>
        <p:spPr>
          <a:xfrm>
            <a:off x="545253" y="473148"/>
            <a:ext cx="1111104" cy="1111104"/>
          </a:xfrm>
          <a:custGeom>
            <a:avLst/>
            <a:gdLst/>
            <a:ahLst/>
            <a:cxnLst/>
            <a:rect l="l" t="t" r="r" b="b"/>
            <a:pathLst>
              <a:path w="1111104" h="1111104">
                <a:moveTo>
                  <a:pt x="0" y="0"/>
                </a:moveTo>
                <a:lnTo>
                  <a:pt x="1111103" y="0"/>
                </a:lnTo>
                <a:lnTo>
                  <a:pt x="1111103" y="1111104"/>
                </a:lnTo>
                <a:lnTo>
                  <a:pt x="0" y="1111104"/>
                </a:lnTo>
                <a:lnTo>
                  <a:pt x="0" y="0"/>
                </a:lnTo>
                <a:close/>
              </a:path>
            </a:pathLst>
          </a:custGeom>
          <a:blipFill>
            <a:blip r:embed="rId6"/>
            <a:stretch>
              <a:fillRect/>
            </a:stretch>
          </a:blipFill>
        </p:spPr>
        <p:txBody>
          <a:bodyPr/>
          <a:lstStyle/>
          <a:p>
            <a:endParaRPr lang="tr-TR"/>
          </a:p>
        </p:txBody>
      </p:sp>
      <p:sp>
        <p:nvSpPr>
          <p:cNvPr id="21" name="Freeform 21"/>
          <p:cNvSpPr/>
          <p:nvPr/>
        </p:nvSpPr>
        <p:spPr>
          <a:xfrm>
            <a:off x="489241" y="1890795"/>
            <a:ext cx="1107825" cy="1107825"/>
          </a:xfrm>
          <a:custGeom>
            <a:avLst/>
            <a:gdLst/>
            <a:ahLst/>
            <a:cxnLst/>
            <a:rect l="l" t="t" r="r" b="b"/>
            <a:pathLst>
              <a:path w="1107825" h="1107825">
                <a:moveTo>
                  <a:pt x="0" y="0"/>
                </a:moveTo>
                <a:lnTo>
                  <a:pt x="1107825" y="0"/>
                </a:lnTo>
                <a:lnTo>
                  <a:pt x="1107825" y="1107825"/>
                </a:lnTo>
                <a:lnTo>
                  <a:pt x="0" y="1107825"/>
                </a:lnTo>
                <a:lnTo>
                  <a:pt x="0" y="0"/>
                </a:lnTo>
                <a:close/>
              </a:path>
            </a:pathLst>
          </a:custGeom>
          <a:blipFill>
            <a:blip r:embed="rId7"/>
            <a:stretch>
              <a:fillRect/>
            </a:stretch>
          </a:blipFill>
        </p:spPr>
        <p:txBody>
          <a:bodyPr/>
          <a:lstStyle/>
          <a:p>
            <a:endParaRPr lang="tr-TR"/>
          </a:p>
        </p:txBody>
      </p:sp>
      <p:sp>
        <p:nvSpPr>
          <p:cNvPr id="22" name="Freeform 22"/>
          <p:cNvSpPr/>
          <p:nvPr/>
        </p:nvSpPr>
        <p:spPr>
          <a:xfrm>
            <a:off x="545253" y="3303420"/>
            <a:ext cx="1146963" cy="1146963"/>
          </a:xfrm>
          <a:custGeom>
            <a:avLst/>
            <a:gdLst/>
            <a:ahLst/>
            <a:cxnLst/>
            <a:rect l="l" t="t" r="r" b="b"/>
            <a:pathLst>
              <a:path w="1146963" h="1146963">
                <a:moveTo>
                  <a:pt x="0" y="0"/>
                </a:moveTo>
                <a:lnTo>
                  <a:pt x="1146963" y="0"/>
                </a:lnTo>
                <a:lnTo>
                  <a:pt x="1146963" y="1146963"/>
                </a:lnTo>
                <a:lnTo>
                  <a:pt x="0" y="1146963"/>
                </a:lnTo>
                <a:lnTo>
                  <a:pt x="0" y="0"/>
                </a:lnTo>
                <a:close/>
              </a:path>
            </a:pathLst>
          </a:custGeom>
          <a:blipFill>
            <a:blip r:embed="rId8"/>
            <a:stretch>
              <a:fillRect/>
            </a:stretch>
          </a:blipFill>
        </p:spPr>
        <p:txBody>
          <a:bodyPr/>
          <a:lstStyle/>
          <a:p>
            <a:endParaRPr lang="tr-TR"/>
          </a:p>
        </p:txBody>
      </p:sp>
      <p:sp>
        <p:nvSpPr>
          <p:cNvPr id="23" name="Freeform 23"/>
          <p:cNvSpPr/>
          <p:nvPr/>
        </p:nvSpPr>
        <p:spPr>
          <a:xfrm>
            <a:off x="543416" y="4755183"/>
            <a:ext cx="1087008" cy="1087008"/>
          </a:xfrm>
          <a:custGeom>
            <a:avLst/>
            <a:gdLst/>
            <a:ahLst/>
            <a:cxnLst/>
            <a:rect l="l" t="t" r="r" b="b"/>
            <a:pathLst>
              <a:path w="1087008" h="1087008">
                <a:moveTo>
                  <a:pt x="0" y="0"/>
                </a:moveTo>
                <a:lnTo>
                  <a:pt x="1087008" y="0"/>
                </a:lnTo>
                <a:lnTo>
                  <a:pt x="1087008" y="1087008"/>
                </a:lnTo>
                <a:lnTo>
                  <a:pt x="0" y="1087008"/>
                </a:lnTo>
                <a:lnTo>
                  <a:pt x="0" y="0"/>
                </a:lnTo>
                <a:close/>
              </a:path>
            </a:pathLst>
          </a:custGeom>
          <a:blipFill>
            <a:blip r:embed="rId9"/>
            <a:stretch>
              <a:fillRect/>
            </a:stretch>
          </a:blipFill>
        </p:spPr>
        <p:txBody>
          <a:bodyPr/>
          <a:lstStyle/>
          <a:p>
            <a:endParaRPr lang="tr-TR"/>
          </a:p>
        </p:txBody>
      </p:sp>
      <p:sp>
        <p:nvSpPr>
          <p:cNvPr id="24" name="Freeform 24"/>
          <p:cNvSpPr/>
          <p:nvPr/>
        </p:nvSpPr>
        <p:spPr>
          <a:xfrm>
            <a:off x="617743" y="6146991"/>
            <a:ext cx="1038613" cy="1038613"/>
          </a:xfrm>
          <a:custGeom>
            <a:avLst/>
            <a:gdLst/>
            <a:ahLst/>
            <a:cxnLst/>
            <a:rect l="l" t="t" r="r" b="b"/>
            <a:pathLst>
              <a:path w="1038613" h="1038613">
                <a:moveTo>
                  <a:pt x="0" y="0"/>
                </a:moveTo>
                <a:lnTo>
                  <a:pt x="1038613" y="0"/>
                </a:lnTo>
                <a:lnTo>
                  <a:pt x="1038613" y="1038613"/>
                </a:lnTo>
                <a:lnTo>
                  <a:pt x="0" y="1038613"/>
                </a:lnTo>
                <a:lnTo>
                  <a:pt x="0" y="0"/>
                </a:lnTo>
                <a:close/>
              </a:path>
            </a:pathLst>
          </a:custGeom>
          <a:blipFill>
            <a:blip r:embed="rId10"/>
            <a:stretch>
              <a:fillRect/>
            </a:stretch>
          </a:blipFill>
        </p:spPr>
        <p:txBody>
          <a:bodyPr/>
          <a:lstStyle/>
          <a:p>
            <a:endParaRPr lang="tr-TR"/>
          </a:p>
        </p:txBody>
      </p:sp>
      <p:sp>
        <p:nvSpPr>
          <p:cNvPr id="25" name="Freeform 25"/>
          <p:cNvSpPr/>
          <p:nvPr/>
        </p:nvSpPr>
        <p:spPr>
          <a:xfrm>
            <a:off x="543416" y="7490404"/>
            <a:ext cx="1078918" cy="1078918"/>
          </a:xfrm>
          <a:custGeom>
            <a:avLst/>
            <a:gdLst/>
            <a:ahLst/>
            <a:cxnLst/>
            <a:rect l="l" t="t" r="r" b="b"/>
            <a:pathLst>
              <a:path w="1078918" h="1078918">
                <a:moveTo>
                  <a:pt x="0" y="0"/>
                </a:moveTo>
                <a:lnTo>
                  <a:pt x="1078918" y="0"/>
                </a:lnTo>
                <a:lnTo>
                  <a:pt x="1078918" y="1078919"/>
                </a:lnTo>
                <a:lnTo>
                  <a:pt x="0" y="1078919"/>
                </a:lnTo>
                <a:lnTo>
                  <a:pt x="0" y="0"/>
                </a:lnTo>
                <a:close/>
              </a:path>
            </a:pathLst>
          </a:custGeom>
          <a:blipFill>
            <a:blip r:embed="rId11"/>
            <a:stretch>
              <a:fillRect/>
            </a:stretch>
          </a:blipFill>
        </p:spPr>
        <p:txBody>
          <a:bodyPr/>
          <a:lstStyle/>
          <a:p>
            <a:endParaRPr lang="tr-TR"/>
          </a:p>
        </p:txBody>
      </p:sp>
      <p:sp>
        <p:nvSpPr>
          <p:cNvPr id="26" name="Freeform 26"/>
          <p:cNvSpPr/>
          <p:nvPr/>
        </p:nvSpPr>
        <p:spPr>
          <a:xfrm>
            <a:off x="1852087" y="8738993"/>
            <a:ext cx="1027103" cy="1027103"/>
          </a:xfrm>
          <a:custGeom>
            <a:avLst/>
            <a:gdLst/>
            <a:ahLst/>
            <a:cxnLst/>
            <a:rect l="l" t="t" r="r" b="b"/>
            <a:pathLst>
              <a:path w="1027103" h="1027103">
                <a:moveTo>
                  <a:pt x="0" y="0"/>
                </a:moveTo>
                <a:lnTo>
                  <a:pt x="1027103" y="0"/>
                </a:lnTo>
                <a:lnTo>
                  <a:pt x="1027103" y="1027104"/>
                </a:lnTo>
                <a:lnTo>
                  <a:pt x="0" y="1027104"/>
                </a:lnTo>
                <a:lnTo>
                  <a:pt x="0" y="0"/>
                </a:lnTo>
                <a:close/>
              </a:path>
            </a:pathLst>
          </a:custGeom>
          <a:blipFill>
            <a:blip r:embed="rId12"/>
            <a:stretch>
              <a:fillRect/>
            </a:stretch>
          </a:blipFill>
        </p:spPr>
        <p:txBody>
          <a:bodyPr/>
          <a:lstStyle/>
          <a:p>
            <a:endParaRPr lang="tr-T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4"/>
            <a:stretch>
              <a:fillRect t="-3193" b="-3193"/>
            </a:stretch>
          </a:blipFill>
        </p:spPr>
        <p:txBody>
          <a:bodyPr/>
          <a:lstStyle/>
          <a:p>
            <a:endParaRPr lang="tr-TR"/>
          </a:p>
        </p:txBody>
      </p:sp>
      <p:sp>
        <p:nvSpPr>
          <p:cNvPr id="3" name="Freeform 3"/>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5"/>
            <a:stretch>
              <a:fillRect/>
            </a:stretch>
          </a:blipFill>
        </p:spPr>
        <p:txBody>
          <a:bodyPr/>
          <a:lstStyle/>
          <a:p>
            <a:endParaRPr lang="tr-TR"/>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657" r="657"/>
          <a:stretch>
            <a:fillRect/>
          </a:stretch>
        </p:blipFill>
        <p:spPr>
          <a:xfrm>
            <a:off x="2051775" y="94544"/>
            <a:ext cx="14184451" cy="8085137"/>
          </a:xfrm>
          <a:prstGeom prst="rect">
            <a:avLst/>
          </a:prstGeom>
        </p:spPr>
      </p:pic>
      <p:sp>
        <p:nvSpPr>
          <p:cNvPr id="5" name="TextBox 5"/>
          <p:cNvSpPr txBox="1"/>
          <p:nvPr/>
        </p:nvSpPr>
        <p:spPr>
          <a:xfrm>
            <a:off x="10881456" y="8563610"/>
            <a:ext cx="7406544" cy="6946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Arial Bold"/>
                <a:ea typeface="Arial Bold"/>
                <a:cs typeface="Arial Bold"/>
                <a:sym typeface="Arial Bold"/>
              </a:rPr>
              <a:t>https://drive.google.com/file/d/1h_RucwT_Q03cVpD3gb908oDeHPiXh2gj/view?usp=sharing</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3559" y="3243876"/>
            <a:ext cx="3352549" cy="4900193"/>
          </a:xfrm>
          <a:custGeom>
            <a:avLst/>
            <a:gdLst/>
            <a:ahLst/>
            <a:cxnLst/>
            <a:rect l="l" t="t" r="r" b="b"/>
            <a:pathLst>
              <a:path w="3352549" h="4900193">
                <a:moveTo>
                  <a:pt x="0" y="0"/>
                </a:moveTo>
                <a:lnTo>
                  <a:pt x="3352549" y="0"/>
                </a:lnTo>
                <a:lnTo>
                  <a:pt x="3352549" y="4900192"/>
                </a:lnTo>
                <a:lnTo>
                  <a:pt x="0" y="4900192"/>
                </a:lnTo>
                <a:lnTo>
                  <a:pt x="0" y="0"/>
                </a:lnTo>
                <a:close/>
              </a:path>
            </a:pathLst>
          </a:custGeom>
          <a:blipFill>
            <a:blip r:embed="rId2"/>
            <a:stretch>
              <a:fillRect/>
            </a:stretch>
          </a:blipFill>
        </p:spPr>
        <p:txBody>
          <a:bodyPr/>
          <a:lstStyle/>
          <a:p>
            <a:endParaRPr lang="tr-TR"/>
          </a:p>
        </p:txBody>
      </p:sp>
      <p:grpSp>
        <p:nvGrpSpPr>
          <p:cNvPr id="3" name="Group 3"/>
          <p:cNvGrpSpPr/>
          <p:nvPr/>
        </p:nvGrpSpPr>
        <p:grpSpPr>
          <a:xfrm>
            <a:off x="7735233" y="3567762"/>
            <a:ext cx="9871363" cy="4617435"/>
            <a:chOff x="0" y="0"/>
            <a:chExt cx="2424475" cy="1134074"/>
          </a:xfrm>
        </p:grpSpPr>
        <p:sp>
          <p:nvSpPr>
            <p:cNvPr id="4" name="Freeform 4"/>
            <p:cNvSpPr/>
            <p:nvPr/>
          </p:nvSpPr>
          <p:spPr>
            <a:xfrm>
              <a:off x="0" y="0"/>
              <a:ext cx="2424475" cy="1134074"/>
            </a:xfrm>
            <a:custGeom>
              <a:avLst/>
              <a:gdLst/>
              <a:ahLst/>
              <a:cxnLst/>
              <a:rect l="l" t="t" r="r" b="b"/>
              <a:pathLst>
                <a:path w="2424475" h="1134074">
                  <a:moveTo>
                    <a:pt x="39998" y="0"/>
                  </a:moveTo>
                  <a:lnTo>
                    <a:pt x="2384477" y="0"/>
                  </a:lnTo>
                  <a:cubicBezTo>
                    <a:pt x="2406567" y="0"/>
                    <a:pt x="2424475" y="17908"/>
                    <a:pt x="2424475" y="39998"/>
                  </a:cubicBezTo>
                  <a:lnTo>
                    <a:pt x="2424475" y="1094076"/>
                  </a:lnTo>
                  <a:cubicBezTo>
                    <a:pt x="2424475" y="1116166"/>
                    <a:pt x="2406567" y="1134074"/>
                    <a:pt x="2384477" y="1134074"/>
                  </a:cubicBezTo>
                  <a:lnTo>
                    <a:pt x="39998" y="1134074"/>
                  </a:lnTo>
                  <a:cubicBezTo>
                    <a:pt x="17908" y="1134074"/>
                    <a:pt x="0" y="1116166"/>
                    <a:pt x="0" y="1094076"/>
                  </a:cubicBezTo>
                  <a:lnTo>
                    <a:pt x="0" y="39998"/>
                  </a:lnTo>
                  <a:cubicBezTo>
                    <a:pt x="0" y="17908"/>
                    <a:pt x="17908" y="0"/>
                    <a:pt x="39998" y="0"/>
                  </a:cubicBezTo>
                  <a:close/>
                </a:path>
              </a:pathLst>
            </a:custGeom>
            <a:gradFill rotWithShape="1">
              <a:gsLst>
                <a:gs pos="0">
                  <a:srgbClr val="CDFFD8">
                    <a:alpha val="100000"/>
                  </a:srgbClr>
                </a:gs>
                <a:gs pos="100000">
                  <a:srgbClr val="94B9FF">
                    <a:alpha val="100000"/>
                  </a:srgbClr>
                </a:gs>
              </a:gsLst>
              <a:lin ang="0"/>
            </a:gradFill>
          </p:spPr>
          <p:txBody>
            <a:bodyPr/>
            <a:lstStyle/>
            <a:p>
              <a:endParaRPr lang="tr-TR"/>
            </a:p>
          </p:txBody>
        </p:sp>
        <p:sp>
          <p:nvSpPr>
            <p:cNvPr id="5" name="TextBox 5"/>
            <p:cNvSpPr txBox="1"/>
            <p:nvPr/>
          </p:nvSpPr>
          <p:spPr>
            <a:xfrm>
              <a:off x="0" y="-57150"/>
              <a:ext cx="2424475" cy="1191224"/>
            </a:xfrm>
            <a:prstGeom prst="rect">
              <a:avLst/>
            </a:prstGeom>
          </p:spPr>
          <p:txBody>
            <a:bodyPr lIns="50800" tIns="50800" rIns="50800" bIns="50800" rtlCol="0" anchor="ctr"/>
            <a:lstStyle/>
            <a:p>
              <a:pPr algn="ctr">
                <a:lnSpc>
                  <a:spcPts val="2161"/>
                </a:lnSpc>
              </a:pPr>
              <a:endParaRPr/>
            </a:p>
          </p:txBody>
        </p:sp>
      </p:grpSp>
      <p:sp>
        <p:nvSpPr>
          <p:cNvPr id="6" name="TextBox 6"/>
          <p:cNvSpPr txBox="1"/>
          <p:nvPr/>
        </p:nvSpPr>
        <p:spPr>
          <a:xfrm>
            <a:off x="7968884" y="3691442"/>
            <a:ext cx="9404061" cy="4265299"/>
          </a:xfrm>
          <a:prstGeom prst="rect">
            <a:avLst/>
          </a:prstGeom>
        </p:spPr>
        <p:txBody>
          <a:bodyPr lIns="0" tIns="0" rIns="0" bIns="0" rtlCol="0" anchor="t">
            <a:spAutoFit/>
          </a:bodyPr>
          <a:lstStyle/>
          <a:p>
            <a:pPr algn="l">
              <a:lnSpc>
                <a:spcPts val="3753"/>
              </a:lnSpc>
              <a:spcBef>
                <a:spcPct val="0"/>
              </a:spcBef>
            </a:pPr>
            <a:r>
              <a:rPr lang="en-US" sz="2680">
                <a:solidFill>
                  <a:srgbClr val="000000"/>
                </a:solidFill>
                <a:latin typeface="Arial"/>
                <a:ea typeface="Arial"/>
                <a:cs typeface="Arial"/>
                <a:sym typeface="Arial"/>
              </a:rPr>
              <a:t>İzmir Kâtip Çelebi Üniversitesi  Mühendislik ve Mimarlık Fakültesi Bilgisayar Mühendisliği Bölümü’nde Bilgisayar donanımı Anabilim dalında çalışmaktadır. </a:t>
            </a:r>
          </a:p>
          <a:p>
            <a:pPr algn="l">
              <a:lnSpc>
                <a:spcPts val="3753"/>
              </a:lnSpc>
              <a:spcBef>
                <a:spcPct val="0"/>
              </a:spcBef>
            </a:pPr>
            <a:endParaRPr lang="en-US" sz="2680">
              <a:solidFill>
                <a:srgbClr val="000000"/>
              </a:solidFill>
              <a:latin typeface="Arial"/>
              <a:ea typeface="Arial"/>
              <a:cs typeface="Arial"/>
              <a:sym typeface="Arial"/>
            </a:endParaRPr>
          </a:p>
          <a:p>
            <a:pPr algn="l">
              <a:lnSpc>
                <a:spcPts val="3753"/>
              </a:lnSpc>
              <a:spcBef>
                <a:spcPct val="0"/>
              </a:spcBef>
            </a:pPr>
            <a:r>
              <a:rPr lang="en-US" sz="2680">
                <a:solidFill>
                  <a:srgbClr val="000000"/>
                </a:solidFill>
                <a:latin typeface="Arial"/>
                <a:ea typeface="Arial"/>
                <a:cs typeface="Arial"/>
                <a:sym typeface="Arial"/>
              </a:rPr>
              <a:t>Yapay Zeka, Makine Öğrenmesi, Doğal Dil İ̇şleme, Makine Çevirisi uzmanlık alanlarındandır.</a:t>
            </a:r>
          </a:p>
          <a:p>
            <a:pPr algn="l">
              <a:lnSpc>
                <a:spcPts val="3753"/>
              </a:lnSpc>
              <a:spcBef>
                <a:spcPct val="0"/>
              </a:spcBef>
            </a:pPr>
            <a:endParaRPr lang="en-US" sz="2680">
              <a:solidFill>
                <a:srgbClr val="000000"/>
              </a:solidFill>
              <a:latin typeface="Arial"/>
              <a:ea typeface="Arial"/>
              <a:cs typeface="Arial"/>
              <a:sym typeface="Arial"/>
            </a:endParaRPr>
          </a:p>
          <a:p>
            <a:pPr algn="l">
              <a:lnSpc>
                <a:spcPts val="3753"/>
              </a:lnSpc>
              <a:spcBef>
                <a:spcPct val="0"/>
              </a:spcBef>
            </a:pPr>
            <a:r>
              <a:rPr lang="en-US" sz="2680">
                <a:solidFill>
                  <a:srgbClr val="000000"/>
                </a:solidFill>
                <a:latin typeface="Arial"/>
                <a:ea typeface="Arial"/>
                <a:cs typeface="Arial"/>
                <a:sym typeface="Arial"/>
              </a:rPr>
              <a:t>Kalite kontrolünü sağlamak ve gerekli iyileştirmeleri önermek başta olmak üzere projenin ilerleyişinde yardım etmektedir.</a:t>
            </a:r>
          </a:p>
        </p:txBody>
      </p:sp>
      <p:grpSp>
        <p:nvGrpSpPr>
          <p:cNvPr id="7" name="Group 7"/>
          <p:cNvGrpSpPr/>
          <p:nvPr/>
        </p:nvGrpSpPr>
        <p:grpSpPr>
          <a:xfrm>
            <a:off x="6019206" y="-1954390"/>
            <a:ext cx="5750608" cy="5750608"/>
            <a:chOff x="0" y="0"/>
            <a:chExt cx="7667477" cy="7667477"/>
          </a:xfrm>
        </p:grpSpPr>
        <p:sp>
          <p:nvSpPr>
            <p:cNvPr id="8" name="Freeform 8"/>
            <p:cNvSpPr/>
            <p:nvPr/>
          </p:nvSpPr>
          <p:spPr>
            <a:xfrm>
              <a:off x="0" y="0"/>
              <a:ext cx="7667477" cy="7667477"/>
            </a:xfrm>
            <a:custGeom>
              <a:avLst/>
              <a:gdLst/>
              <a:ahLst/>
              <a:cxnLst/>
              <a:rect l="l" t="t" r="r" b="b"/>
              <a:pathLst>
                <a:path w="7667477" h="7667477">
                  <a:moveTo>
                    <a:pt x="0" y="0"/>
                  </a:moveTo>
                  <a:lnTo>
                    <a:pt x="7667477" y="0"/>
                  </a:lnTo>
                  <a:lnTo>
                    <a:pt x="7667477" y="7667477"/>
                  </a:lnTo>
                  <a:lnTo>
                    <a:pt x="0" y="7667477"/>
                  </a:lnTo>
                  <a:lnTo>
                    <a:pt x="0" y="0"/>
                  </a:lnTo>
                  <a:close/>
                </a:path>
              </a:pathLst>
            </a:custGeom>
            <a:blipFill>
              <a:blip r:embed="rId3"/>
              <a:stretch>
                <a:fillRect/>
              </a:stretch>
            </a:blipFill>
          </p:spPr>
          <p:txBody>
            <a:bodyPr/>
            <a:lstStyle/>
            <a:p>
              <a:endParaRPr lang="tr-TR"/>
            </a:p>
          </p:txBody>
        </p:sp>
        <p:sp>
          <p:nvSpPr>
            <p:cNvPr id="9" name="Freeform 9"/>
            <p:cNvSpPr/>
            <p:nvPr/>
          </p:nvSpPr>
          <p:spPr>
            <a:xfrm>
              <a:off x="5973490" y="3419215"/>
              <a:ext cx="1056706" cy="974372"/>
            </a:xfrm>
            <a:custGeom>
              <a:avLst/>
              <a:gdLst/>
              <a:ahLst/>
              <a:cxnLst/>
              <a:rect l="l" t="t" r="r" b="b"/>
              <a:pathLst>
                <a:path w="1056706" h="974372">
                  <a:moveTo>
                    <a:pt x="0" y="0"/>
                  </a:moveTo>
                  <a:lnTo>
                    <a:pt x="1056706" y="0"/>
                  </a:lnTo>
                  <a:lnTo>
                    <a:pt x="1056706" y="974372"/>
                  </a:lnTo>
                  <a:lnTo>
                    <a:pt x="0" y="974372"/>
                  </a:lnTo>
                  <a:lnTo>
                    <a:pt x="0" y="0"/>
                  </a:lnTo>
                  <a:close/>
                </a:path>
              </a:pathLst>
            </a:custGeom>
            <a:blipFill>
              <a:blip r:embed="rId4"/>
              <a:stretch>
                <a:fillRect l="-282" r="-282" b="-13311"/>
              </a:stretch>
            </a:blipFill>
          </p:spPr>
          <p:txBody>
            <a:bodyPr/>
            <a:lstStyle/>
            <a:p>
              <a:endParaRPr lang="tr-TR"/>
            </a:p>
          </p:txBody>
        </p:sp>
      </p:grpSp>
      <p:sp>
        <p:nvSpPr>
          <p:cNvPr id="10" name="Freeform 10"/>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5"/>
            <a:stretch>
              <a:fillRect t="-3193" b="-3193"/>
            </a:stretch>
          </a:blipFill>
        </p:spPr>
        <p:txBody>
          <a:bodyPr/>
          <a:lstStyle/>
          <a:p>
            <a:endParaRPr lang="tr-TR"/>
          </a:p>
        </p:txBody>
      </p:sp>
      <p:sp>
        <p:nvSpPr>
          <p:cNvPr id="11" name="TextBox 11"/>
          <p:cNvSpPr txBox="1"/>
          <p:nvPr/>
        </p:nvSpPr>
        <p:spPr>
          <a:xfrm>
            <a:off x="681403" y="8751772"/>
            <a:ext cx="5816860" cy="506528"/>
          </a:xfrm>
          <a:prstGeom prst="rect">
            <a:avLst/>
          </a:prstGeom>
        </p:spPr>
        <p:txBody>
          <a:bodyPr lIns="0" tIns="0" rIns="0" bIns="0" rtlCol="0" anchor="t">
            <a:spAutoFit/>
          </a:bodyPr>
          <a:lstStyle/>
          <a:p>
            <a:pPr algn="ctr">
              <a:lnSpc>
                <a:spcPts val="3753"/>
              </a:lnSpc>
              <a:spcBef>
                <a:spcPct val="0"/>
              </a:spcBef>
            </a:pPr>
            <a:r>
              <a:rPr lang="en-US" sz="2680">
                <a:solidFill>
                  <a:srgbClr val="000000"/>
                </a:solidFill>
                <a:latin typeface="Arial Bold"/>
                <a:ea typeface="Arial Bold"/>
                <a:cs typeface="Arial Bold"/>
                <a:sym typeface="Arial Bold"/>
              </a:rPr>
              <a:t>Danışman</a:t>
            </a:r>
          </a:p>
        </p:txBody>
      </p:sp>
      <p:sp>
        <p:nvSpPr>
          <p:cNvPr id="12" name="TextBox 12"/>
          <p:cNvSpPr txBox="1"/>
          <p:nvPr/>
        </p:nvSpPr>
        <p:spPr>
          <a:xfrm>
            <a:off x="2475310" y="8252042"/>
            <a:ext cx="2229047" cy="621590"/>
          </a:xfrm>
          <a:prstGeom prst="rect">
            <a:avLst/>
          </a:prstGeom>
        </p:spPr>
        <p:txBody>
          <a:bodyPr lIns="0" tIns="0" rIns="0" bIns="0" rtlCol="0" anchor="t">
            <a:spAutoFit/>
          </a:bodyPr>
          <a:lstStyle/>
          <a:p>
            <a:pPr algn="ctr">
              <a:lnSpc>
                <a:spcPts val="4653"/>
              </a:lnSpc>
              <a:spcBef>
                <a:spcPct val="0"/>
              </a:spcBef>
            </a:pPr>
            <a:r>
              <a:rPr lang="en-US" sz="3324">
                <a:solidFill>
                  <a:srgbClr val="000000"/>
                </a:solidFill>
                <a:latin typeface="Arial Bold"/>
                <a:ea typeface="Arial Bold"/>
                <a:cs typeface="Arial Bold"/>
                <a:sym typeface="Arial Bold"/>
              </a:rPr>
              <a:t>Emre Şatır </a:t>
            </a:r>
          </a:p>
        </p:txBody>
      </p:sp>
      <p:sp>
        <p:nvSpPr>
          <p:cNvPr id="13" name="TextBox 13"/>
          <p:cNvSpPr txBox="1"/>
          <p:nvPr/>
        </p:nvSpPr>
        <p:spPr>
          <a:xfrm>
            <a:off x="6019206" y="1399877"/>
            <a:ext cx="5750608" cy="663576"/>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Arial Bold"/>
                <a:ea typeface="Arial Bold"/>
                <a:cs typeface="Arial Bold"/>
                <a:sym typeface="Arial Bold"/>
              </a:rPr>
              <a:t>Takım Üyeleri</a:t>
            </a:r>
          </a:p>
        </p:txBody>
      </p:sp>
      <p:sp>
        <p:nvSpPr>
          <p:cNvPr id="14" name="Freeform 14"/>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6"/>
            <a:stretch>
              <a:fillRect/>
            </a:stretch>
          </a:blipFill>
        </p:spPr>
        <p:txBody>
          <a:bodyPr/>
          <a:lstStyle/>
          <a:p>
            <a:endParaRPr lang="tr-T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grpSp>
        <p:nvGrpSpPr>
          <p:cNvPr id="3" name="Group 3"/>
          <p:cNvGrpSpPr/>
          <p:nvPr/>
        </p:nvGrpSpPr>
        <p:grpSpPr>
          <a:xfrm>
            <a:off x="10664152" y="6349894"/>
            <a:ext cx="6222274" cy="2533215"/>
            <a:chOff x="0" y="0"/>
            <a:chExt cx="1638788" cy="667184"/>
          </a:xfrm>
        </p:grpSpPr>
        <p:sp>
          <p:nvSpPr>
            <p:cNvPr id="4" name="Freeform 4"/>
            <p:cNvSpPr/>
            <p:nvPr/>
          </p:nvSpPr>
          <p:spPr>
            <a:xfrm>
              <a:off x="0" y="0"/>
              <a:ext cx="1638788" cy="667184"/>
            </a:xfrm>
            <a:custGeom>
              <a:avLst/>
              <a:gdLst/>
              <a:ahLst/>
              <a:cxnLst/>
              <a:rect l="l" t="t" r="r" b="b"/>
              <a:pathLst>
                <a:path w="1638788" h="667184">
                  <a:moveTo>
                    <a:pt x="63456" y="0"/>
                  </a:moveTo>
                  <a:lnTo>
                    <a:pt x="1575333" y="0"/>
                  </a:lnTo>
                  <a:cubicBezTo>
                    <a:pt x="1592162" y="0"/>
                    <a:pt x="1608302" y="6685"/>
                    <a:pt x="1620202" y="18586"/>
                  </a:cubicBezTo>
                  <a:cubicBezTo>
                    <a:pt x="1632103" y="30486"/>
                    <a:pt x="1638788" y="46626"/>
                    <a:pt x="1638788" y="63456"/>
                  </a:cubicBezTo>
                  <a:lnTo>
                    <a:pt x="1638788" y="603729"/>
                  </a:lnTo>
                  <a:cubicBezTo>
                    <a:pt x="1638788" y="620558"/>
                    <a:pt x="1632103" y="636698"/>
                    <a:pt x="1620202" y="648599"/>
                  </a:cubicBezTo>
                  <a:cubicBezTo>
                    <a:pt x="1608302" y="660499"/>
                    <a:pt x="1592162" y="667184"/>
                    <a:pt x="1575333" y="667184"/>
                  </a:cubicBezTo>
                  <a:lnTo>
                    <a:pt x="63456" y="667184"/>
                  </a:lnTo>
                  <a:cubicBezTo>
                    <a:pt x="46626" y="667184"/>
                    <a:pt x="30486" y="660499"/>
                    <a:pt x="18586" y="648599"/>
                  </a:cubicBezTo>
                  <a:cubicBezTo>
                    <a:pt x="6685" y="636698"/>
                    <a:pt x="0" y="620558"/>
                    <a:pt x="0" y="603729"/>
                  </a:cubicBezTo>
                  <a:lnTo>
                    <a:pt x="0" y="63456"/>
                  </a:lnTo>
                  <a:cubicBezTo>
                    <a:pt x="0" y="46626"/>
                    <a:pt x="6685" y="30486"/>
                    <a:pt x="18586" y="18586"/>
                  </a:cubicBezTo>
                  <a:cubicBezTo>
                    <a:pt x="30486" y="6685"/>
                    <a:pt x="46626" y="0"/>
                    <a:pt x="63456" y="0"/>
                  </a:cubicBezTo>
                  <a:close/>
                </a:path>
              </a:pathLst>
            </a:custGeom>
            <a:gradFill rotWithShape="1">
              <a:gsLst>
                <a:gs pos="0">
                  <a:srgbClr val="CDFFD8">
                    <a:alpha val="100000"/>
                  </a:srgbClr>
                </a:gs>
                <a:gs pos="100000">
                  <a:srgbClr val="94B9FF">
                    <a:alpha val="100000"/>
                  </a:srgbClr>
                </a:gs>
              </a:gsLst>
              <a:lin ang="0"/>
            </a:gradFill>
          </p:spPr>
          <p:txBody>
            <a:bodyPr/>
            <a:lstStyle/>
            <a:p>
              <a:endParaRPr lang="tr-TR"/>
            </a:p>
          </p:txBody>
        </p:sp>
        <p:sp>
          <p:nvSpPr>
            <p:cNvPr id="5" name="TextBox 5"/>
            <p:cNvSpPr txBox="1"/>
            <p:nvPr/>
          </p:nvSpPr>
          <p:spPr>
            <a:xfrm>
              <a:off x="0" y="-57150"/>
              <a:ext cx="1638788" cy="724334"/>
            </a:xfrm>
            <a:prstGeom prst="rect">
              <a:avLst/>
            </a:prstGeom>
          </p:spPr>
          <p:txBody>
            <a:bodyPr lIns="50800" tIns="50800" rIns="50800" bIns="50800" rtlCol="0" anchor="ctr"/>
            <a:lstStyle/>
            <a:p>
              <a:pPr algn="ctr">
                <a:lnSpc>
                  <a:spcPts val="2161"/>
                </a:lnSpc>
              </a:pPr>
              <a:endParaRPr/>
            </a:p>
          </p:txBody>
        </p:sp>
      </p:grpSp>
      <p:grpSp>
        <p:nvGrpSpPr>
          <p:cNvPr id="6" name="Group 6"/>
          <p:cNvGrpSpPr/>
          <p:nvPr/>
        </p:nvGrpSpPr>
        <p:grpSpPr>
          <a:xfrm>
            <a:off x="2358093" y="6349894"/>
            <a:ext cx="5041174" cy="2533215"/>
            <a:chOff x="0" y="0"/>
            <a:chExt cx="1327717" cy="667184"/>
          </a:xfrm>
        </p:grpSpPr>
        <p:sp>
          <p:nvSpPr>
            <p:cNvPr id="7" name="Freeform 7"/>
            <p:cNvSpPr/>
            <p:nvPr/>
          </p:nvSpPr>
          <p:spPr>
            <a:xfrm>
              <a:off x="0" y="0"/>
              <a:ext cx="1327717" cy="667184"/>
            </a:xfrm>
            <a:custGeom>
              <a:avLst/>
              <a:gdLst/>
              <a:ahLst/>
              <a:cxnLst/>
              <a:rect l="l" t="t" r="r" b="b"/>
              <a:pathLst>
                <a:path w="1327717" h="667184">
                  <a:moveTo>
                    <a:pt x="78323" y="0"/>
                  </a:moveTo>
                  <a:lnTo>
                    <a:pt x="1249394" y="0"/>
                  </a:lnTo>
                  <a:cubicBezTo>
                    <a:pt x="1292650" y="0"/>
                    <a:pt x="1327717" y="35066"/>
                    <a:pt x="1327717" y="78323"/>
                  </a:cubicBezTo>
                  <a:lnTo>
                    <a:pt x="1327717" y="588862"/>
                  </a:lnTo>
                  <a:cubicBezTo>
                    <a:pt x="1327717" y="632118"/>
                    <a:pt x="1292650" y="667184"/>
                    <a:pt x="1249394" y="667184"/>
                  </a:cubicBezTo>
                  <a:lnTo>
                    <a:pt x="78323" y="667184"/>
                  </a:lnTo>
                  <a:cubicBezTo>
                    <a:pt x="35066" y="667184"/>
                    <a:pt x="0" y="632118"/>
                    <a:pt x="0" y="588862"/>
                  </a:cubicBezTo>
                  <a:lnTo>
                    <a:pt x="0" y="78323"/>
                  </a:lnTo>
                  <a:cubicBezTo>
                    <a:pt x="0" y="35066"/>
                    <a:pt x="35066" y="0"/>
                    <a:pt x="78323" y="0"/>
                  </a:cubicBezTo>
                  <a:close/>
                </a:path>
              </a:pathLst>
            </a:custGeom>
            <a:gradFill rotWithShape="1">
              <a:gsLst>
                <a:gs pos="0">
                  <a:srgbClr val="CDFFD8">
                    <a:alpha val="100000"/>
                  </a:srgbClr>
                </a:gs>
                <a:gs pos="100000">
                  <a:srgbClr val="94B9FF">
                    <a:alpha val="100000"/>
                  </a:srgbClr>
                </a:gs>
              </a:gsLst>
              <a:lin ang="0"/>
            </a:gradFill>
          </p:spPr>
          <p:txBody>
            <a:bodyPr/>
            <a:lstStyle/>
            <a:p>
              <a:endParaRPr lang="tr-TR"/>
            </a:p>
          </p:txBody>
        </p:sp>
        <p:sp>
          <p:nvSpPr>
            <p:cNvPr id="8" name="TextBox 8"/>
            <p:cNvSpPr txBox="1"/>
            <p:nvPr/>
          </p:nvSpPr>
          <p:spPr>
            <a:xfrm>
              <a:off x="0" y="-57150"/>
              <a:ext cx="1327717" cy="724334"/>
            </a:xfrm>
            <a:prstGeom prst="rect">
              <a:avLst/>
            </a:prstGeom>
          </p:spPr>
          <p:txBody>
            <a:bodyPr lIns="50800" tIns="50800" rIns="50800" bIns="50800" rtlCol="0" anchor="ctr"/>
            <a:lstStyle/>
            <a:p>
              <a:pPr algn="ctr">
                <a:lnSpc>
                  <a:spcPts val="2161"/>
                </a:lnSpc>
              </a:pPr>
              <a:endParaRPr/>
            </a:p>
          </p:txBody>
        </p:sp>
      </p:grpSp>
      <p:sp>
        <p:nvSpPr>
          <p:cNvPr id="9" name="Freeform 9"/>
          <p:cNvSpPr/>
          <p:nvPr/>
        </p:nvSpPr>
        <p:spPr>
          <a:xfrm>
            <a:off x="2991415" y="301584"/>
            <a:ext cx="3774528" cy="4648551"/>
          </a:xfrm>
          <a:custGeom>
            <a:avLst/>
            <a:gdLst/>
            <a:ahLst/>
            <a:cxnLst/>
            <a:rect l="l" t="t" r="r" b="b"/>
            <a:pathLst>
              <a:path w="3774528" h="4648551">
                <a:moveTo>
                  <a:pt x="0" y="0"/>
                </a:moveTo>
                <a:lnTo>
                  <a:pt x="3774529" y="0"/>
                </a:lnTo>
                <a:lnTo>
                  <a:pt x="3774529" y="4648551"/>
                </a:lnTo>
                <a:lnTo>
                  <a:pt x="0" y="4648551"/>
                </a:lnTo>
                <a:lnTo>
                  <a:pt x="0" y="0"/>
                </a:lnTo>
                <a:close/>
              </a:path>
            </a:pathLst>
          </a:custGeom>
          <a:blipFill>
            <a:blip r:embed="rId3"/>
            <a:stretch>
              <a:fillRect t="-25866" b="-19081"/>
            </a:stretch>
          </a:blipFill>
        </p:spPr>
        <p:txBody>
          <a:bodyPr/>
          <a:lstStyle/>
          <a:p>
            <a:endParaRPr lang="tr-TR"/>
          </a:p>
        </p:txBody>
      </p:sp>
      <p:sp>
        <p:nvSpPr>
          <p:cNvPr id="10" name="Freeform 10"/>
          <p:cNvSpPr/>
          <p:nvPr/>
        </p:nvSpPr>
        <p:spPr>
          <a:xfrm>
            <a:off x="12275985" y="273433"/>
            <a:ext cx="2454012" cy="4557046"/>
          </a:xfrm>
          <a:custGeom>
            <a:avLst/>
            <a:gdLst/>
            <a:ahLst/>
            <a:cxnLst/>
            <a:rect l="l" t="t" r="r" b="b"/>
            <a:pathLst>
              <a:path w="2454012" h="4557046">
                <a:moveTo>
                  <a:pt x="0" y="0"/>
                </a:moveTo>
                <a:lnTo>
                  <a:pt x="2454011" y="0"/>
                </a:lnTo>
                <a:lnTo>
                  <a:pt x="2454011" y="4557046"/>
                </a:lnTo>
                <a:lnTo>
                  <a:pt x="0" y="4557046"/>
                </a:lnTo>
                <a:lnTo>
                  <a:pt x="0" y="0"/>
                </a:lnTo>
                <a:close/>
              </a:path>
            </a:pathLst>
          </a:custGeom>
          <a:blipFill>
            <a:blip r:embed="rId4"/>
            <a:stretch>
              <a:fillRect t="-12207"/>
            </a:stretch>
          </a:blipFill>
        </p:spPr>
        <p:txBody>
          <a:bodyPr/>
          <a:lstStyle/>
          <a:p>
            <a:endParaRPr lang="tr-TR"/>
          </a:p>
        </p:txBody>
      </p:sp>
      <p:sp>
        <p:nvSpPr>
          <p:cNvPr id="11" name="TextBox 11"/>
          <p:cNvSpPr txBox="1"/>
          <p:nvPr/>
        </p:nvSpPr>
        <p:spPr>
          <a:xfrm>
            <a:off x="3498138" y="4952763"/>
            <a:ext cx="2740660" cy="546621"/>
          </a:xfrm>
          <a:prstGeom prst="rect">
            <a:avLst/>
          </a:prstGeom>
        </p:spPr>
        <p:txBody>
          <a:bodyPr lIns="0" tIns="0" rIns="0" bIns="0" rtlCol="0" anchor="t">
            <a:spAutoFit/>
          </a:bodyPr>
          <a:lstStyle/>
          <a:p>
            <a:pPr algn="ctr">
              <a:lnSpc>
                <a:spcPts val="3996"/>
              </a:lnSpc>
              <a:spcBef>
                <a:spcPct val="0"/>
              </a:spcBef>
            </a:pPr>
            <a:r>
              <a:rPr lang="en-US" sz="2854">
                <a:solidFill>
                  <a:srgbClr val="000000"/>
                </a:solidFill>
                <a:latin typeface="Arial Bold"/>
                <a:ea typeface="Arial Bold"/>
                <a:cs typeface="Arial Bold"/>
                <a:sym typeface="Arial Bold"/>
              </a:rPr>
              <a:t>Dila  İkra Aygün</a:t>
            </a:r>
          </a:p>
        </p:txBody>
      </p:sp>
      <p:sp>
        <p:nvSpPr>
          <p:cNvPr id="12" name="TextBox 12"/>
          <p:cNvSpPr txBox="1"/>
          <p:nvPr/>
        </p:nvSpPr>
        <p:spPr>
          <a:xfrm>
            <a:off x="12540081" y="4835835"/>
            <a:ext cx="2256790" cy="546621"/>
          </a:xfrm>
          <a:prstGeom prst="rect">
            <a:avLst/>
          </a:prstGeom>
        </p:spPr>
        <p:txBody>
          <a:bodyPr lIns="0" tIns="0" rIns="0" bIns="0" rtlCol="0" anchor="t">
            <a:spAutoFit/>
          </a:bodyPr>
          <a:lstStyle/>
          <a:p>
            <a:pPr algn="ctr">
              <a:lnSpc>
                <a:spcPts val="3996"/>
              </a:lnSpc>
              <a:spcBef>
                <a:spcPct val="0"/>
              </a:spcBef>
            </a:pPr>
            <a:r>
              <a:rPr lang="en-US" sz="2854">
                <a:solidFill>
                  <a:srgbClr val="000000"/>
                </a:solidFill>
                <a:latin typeface="Arial Bold"/>
                <a:ea typeface="Arial Bold"/>
                <a:cs typeface="Arial Bold"/>
                <a:sym typeface="Arial Bold"/>
              </a:rPr>
              <a:t>Altuğ Malkan</a:t>
            </a:r>
          </a:p>
        </p:txBody>
      </p:sp>
      <p:sp>
        <p:nvSpPr>
          <p:cNvPr id="13" name="TextBox 13"/>
          <p:cNvSpPr txBox="1"/>
          <p:nvPr/>
        </p:nvSpPr>
        <p:spPr>
          <a:xfrm>
            <a:off x="13000574" y="6473719"/>
            <a:ext cx="2087026" cy="424412"/>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Arial Bold"/>
                <a:ea typeface="Arial Bold"/>
                <a:cs typeface="Arial Bold"/>
                <a:sym typeface="Arial Bold"/>
              </a:rPr>
              <a:t>Veri </a:t>
            </a:r>
            <a:r>
              <a:rPr lang="en-US" sz="2499" dirty="0" err="1">
                <a:solidFill>
                  <a:srgbClr val="000000"/>
                </a:solidFill>
                <a:latin typeface="Arial Bold"/>
                <a:ea typeface="Arial Bold"/>
                <a:cs typeface="Arial Bold"/>
                <a:sym typeface="Arial Bold"/>
              </a:rPr>
              <a:t>Bilimci</a:t>
            </a:r>
            <a:endParaRPr lang="en-US" sz="2499" dirty="0">
              <a:solidFill>
                <a:srgbClr val="000000"/>
              </a:solidFill>
              <a:latin typeface="Arial Bold"/>
              <a:ea typeface="Arial Bold"/>
              <a:cs typeface="Arial Bold"/>
              <a:sym typeface="Arial Bold"/>
            </a:endParaRPr>
          </a:p>
        </p:txBody>
      </p:sp>
      <p:sp>
        <p:nvSpPr>
          <p:cNvPr id="14" name="TextBox 14"/>
          <p:cNvSpPr txBox="1"/>
          <p:nvPr/>
        </p:nvSpPr>
        <p:spPr>
          <a:xfrm>
            <a:off x="11044793" y="6514669"/>
            <a:ext cx="5655810" cy="2660501"/>
          </a:xfrm>
          <a:prstGeom prst="rect">
            <a:avLst/>
          </a:prstGeom>
        </p:spPr>
        <p:txBody>
          <a:bodyPr lIns="0" tIns="0" rIns="0" bIns="0" rtlCol="0" anchor="t">
            <a:spAutoFit/>
          </a:bodyPr>
          <a:lstStyle/>
          <a:p>
            <a:pPr algn="l">
              <a:lnSpc>
                <a:spcPts val="3475"/>
              </a:lnSpc>
            </a:pPr>
            <a:r>
              <a:rPr lang="en-US" sz="2482" dirty="0" err="1">
                <a:solidFill>
                  <a:srgbClr val="000000"/>
                </a:solidFill>
                <a:latin typeface="Arial"/>
                <a:ea typeface="Arial"/>
                <a:cs typeface="Arial"/>
                <a:sym typeface="Arial"/>
              </a:rPr>
              <a:t>Görevler</a:t>
            </a:r>
            <a:r>
              <a:rPr lang="en-US" sz="2482" dirty="0">
                <a:solidFill>
                  <a:srgbClr val="000000"/>
                </a:solidFill>
                <a:latin typeface="Arial"/>
                <a:ea typeface="Arial"/>
                <a:cs typeface="Arial"/>
                <a:sym typeface="Arial"/>
              </a:rPr>
              <a:t>:</a:t>
            </a:r>
          </a:p>
          <a:p>
            <a:pPr marL="535956" lvl="1" indent="-267978" algn="l">
              <a:lnSpc>
                <a:spcPts val="3475"/>
              </a:lnSpc>
              <a:buFont typeface="Arial"/>
              <a:buChar char="•"/>
            </a:pPr>
            <a:r>
              <a:rPr lang="en-US" sz="2482" dirty="0">
                <a:solidFill>
                  <a:srgbClr val="000000"/>
                </a:solidFill>
                <a:latin typeface="Arial"/>
                <a:ea typeface="Arial"/>
                <a:cs typeface="Arial"/>
                <a:sym typeface="Arial"/>
              </a:rPr>
              <a:t>Model </a:t>
            </a:r>
            <a:r>
              <a:rPr lang="en-US" sz="2482" dirty="0" err="1">
                <a:solidFill>
                  <a:srgbClr val="000000"/>
                </a:solidFill>
                <a:latin typeface="Arial"/>
                <a:ea typeface="Arial"/>
                <a:cs typeface="Arial"/>
                <a:sym typeface="Arial"/>
              </a:rPr>
              <a:t>geliştirme</a:t>
            </a:r>
            <a:endParaRPr lang="en-US" sz="2482" dirty="0">
              <a:solidFill>
                <a:srgbClr val="000000"/>
              </a:solidFill>
              <a:latin typeface="Arial"/>
              <a:ea typeface="Arial"/>
              <a:cs typeface="Arial"/>
              <a:sym typeface="Arial"/>
            </a:endParaRPr>
          </a:p>
          <a:p>
            <a:pPr marL="535956" lvl="1" indent="-267978" algn="l">
              <a:lnSpc>
                <a:spcPts val="3475"/>
              </a:lnSpc>
              <a:buFont typeface="Arial"/>
              <a:buChar char="•"/>
            </a:pPr>
            <a:r>
              <a:rPr lang="en-US" sz="2482" dirty="0">
                <a:solidFill>
                  <a:srgbClr val="000000"/>
                </a:solidFill>
                <a:latin typeface="Arial"/>
                <a:ea typeface="Arial"/>
                <a:cs typeface="Arial"/>
                <a:sym typeface="Arial"/>
              </a:rPr>
              <a:t>Model </a:t>
            </a:r>
            <a:r>
              <a:rPr lang="en-US" sz="2482" dirty="0" err="1">
                <a:solidFill>
                  <a:srgbClr val="000000"/>
                </a:solidFill>
                <a:latin typeface="Arial"/>
                <a:ea typeface="Arial"/>
                <a:cs typeface="Arial"/>
                <a:sym typeface="Arial"/>
              </a:rPr>
              <a:t>değerlendirme</a:t>
            </a:r>
            <a:r>
              <a:rPr lang="en-US" sz="2482" dirty="0">
                <a:solidFill>
                  <a:srgbClr val="000000"/>
                </a:solidFill>
                <a:latin typeface="Arial"/>
                <a:ea typeface="Arial"/>
                <a:cs typeface="Arial"/>
                <a:sym typeface="Arial"/>
              </a:rPr>
              <a:t> </a:t>
            </a:r>
            <a:r>
              <a:rPr lang="en-US" sz="2482" dirty="0" err="1">
                <a:solidFill>
                  <a:srgbClr val="000000"/>
                </a:solidFill>
                <a:latin typeface="Arial"/>
                <a:ea typeface="Arial"/>
                <a:cs typeface="Arial"/>
                <a:sym typeface="Arial"/>
              </a:rPr>
              <a:t>ve</a:t>
            </a:r>
            <a:r>
              <a:rPr lang="en-US" sz="2482" dirty="0">
                <a:solidFill>
                  <a:srgbClr val="000000"/>
                </a:solidFill>
                <a:latin typeface="Arial"/>
                <a:ea typeface="Arial"/>
                <a:cs typeface="Arial"/>
                <a:sym typeface="Arial"/>
              </a:rPr>
              <a:t> </a:t>
            </a:r>
            <a:r>
              <a:rPr lang="en-US" sz="2482" dirty="0" err="1">
                <a:solidFill>
                  <a:srgbClr val="000000"/>
                </a:solidFill>
                <a:latin typeface="Arial"/>
                <a:ea typeface="Arial"/>
                <a:cs typeface="Arial"/>
                <a:sym typeface="Arial"/>
              </a:rPr>
              <a:t>iyileştirme</a:t>
            </a:r>
            <a:endParaRPr lang="en-US" sz="2482" dirty="0">
              <a:solidFill>
                <a:srgbClr val="000000"/>
              </a:solidFill>
              <a:latin typeface="Arial"/>
              <a:ea typeface="Arial"/>
              <a:cs typeface="Arial"/>
              <a:sym typeface="Arial"/>
            </a:endParaRPr>
          </a:p>
          <a:p>
            <a:pPr marL="535956" lvl="1" indent="-267978" algn="l">
              <a:lnSpc>
                <a:spcPts val="3475"/>
              </a:lnSpc>
              <a:buFont typeface="Arial"/>
              <a:buChar char="•"/>
            </a:pPr>
            <a:r>
              <a:rPr lang="en-US" sz="2482" dirty="0" err="1">
                <a:solidFill>
                  <a:srgbClr val="000000"/>
                </a:solidFill>
                <a:latin typeface="Arial"/>
                <a:ea typeface="Arial"/>
                <a:cs typeface="Arial"/>
                <a:sym typeface="Arial"/>
              </a:rPr>
              <a:t>Modeli</a:t>
            </a:r>
            <a:r>
              <a:rPr lang="en-US" sz="2482" dirty="0">
                <a:solidFill>
                  <a:srgbClr val="000000"/>
                </a:solidFill>
                <a:latin typeface="Arial"/>
                <a:ea typeface="Arial"/>
                <a:cs typeface="Arial"/>
                <a:sym typeface="Arial"/>
              </a:rPr>
              <a:t> </a:t>
            </a:r>
            <a:r>
              <a:rPr lang="en-US" sz="2482" dirty="0" err="1">
                <a:solidFill>
                  <a:srgbClr val="000000"/>
                </a:solidFill>
                <a:latin typeface="Arial"/>
                <a:ea typeface="Arial"/>
                <a:cs typeface="Arial"/>
                <a:sym typeface="Arial"/>
              </a:rPr>
              <a:t>Entegrasyonu</a:t>
            </a:r>
            <a:endParaRPr lang="en-US" sz="2482" dirty="0">
              <a:solidFill>
                <a:srgbClr val="000000"/>
              </a:solidFill>
              <a:latin typeface="Arial"/>
              <a:ea typeface="Arial"/>
              <a:cs typeface="Arial"/>
              <a:sym typeface="Arial"/>
            </a:endParaRPr>
          </a:p>
          <a:p>
            <a:pPr algn="l">
              <a:lnSpc>
                <a:spcPts val="3475"/>
              </a:lnSpc>
            </a:pPr>
            <a:endParaRPr lang="en-US" sz="2482" dirty="0">
              <a:solidFill>
                <a:srgbClr val="000000"/>
              </a:solidFill>
              <a:latin typeface="Arial"/>
              <a:ea typeface="Arial"/>
              <a:cs typeface="Arial"/>
              <a:sym typeface="Arial"/>
            </a:endParaRPr>
          </a:p>
          <a:p>
            <a:pPr algn="l">
              <a:lnSpc>
                <a:spcPts val="3475"/>
              </a:lnSpc>
              <a:spcBef>
                <a:spcPct val="0"/>
              </a:spcBef>
            </a:pPr>
            <a:endParaRPr lang="en-US" sz="2482" dirty="0">
              <a:solidFill>
                <a:srgbClr val="000000"/>
              </a:solidFill>
              <a:latin typeface="Arial"/>
              <a:ea typeface="Arial"/>
              <a:cs typeface="Arial"/>
              <a:sym typeface="Arial"/>
            </a:endParaRPr>
          </a:p>
        </p:txBody>
      </p:sp>
      <p:sp>
        <p:nvSpPr>
          <p:cNvPr id="15" name="TextBox 15"/>
          <p:cNvSpPr txBox="1"/>
          <p:nvPr/>
        </p:nvSpPr>
        <p:spPr>
          <a:xfrm>
            <a:off x="9714154" y="5439607"/>
            <a:ext cx="8122271" cy="907852"/>
          </a:xfrm>
          <a:prstGeom prst="rect">
            <a:avLst/>
          </a:prstGeom>
        </p:spPr>
        <p:txBody>
          <a:bodyPr lIns="0" tIns="0" rIns="0" bIns="0" rtlCol="0" anchor="t">
            <a:spAutoFit/>
          </a:bodyPr>
          <a:lstStyle/>
          <a:p>
            <a:pPr algn="ctr">
              <a:lnSpc>
                <a:spcPts val="3499"/>
              </a:lnSpc>
            </a:pPr>
            <a:r>
              <a:rPr lang="en-US" sz="2499" dirty="0">
                <a:solidFill>
                  <a:srgbClr val="000000"/>
                </a:solidFill>
                <a:latin typeface="Arial"/>
                <a:ea typeface="Arial"/>
                <a:cs typeface="Arial"/>
                <a:sym typeface="Arial"/>
              </a:rPr>
              <a:t>İzmir </a:t>
            </a:r>
            <a:r>
              <a:rPr lang="en-US" sz="2499" dirty="0" err="1">
                <a:solidFill>
                  <a:srgbClr val="000000"/>
                </a:solidFill>
                <a:latin typeface="Arial"/>
                <a:ea typeface="Arial"/>
                <a:cs typeface="Arial"/>
                <a:sym typeface="Arial"/>
              </a:rPr>
              <a:t>Katip</a:t>
            </a:r>
            <a:r>
              <a:rPr lang="en-US" sz="2499" dirty="0">
                <a:solidFill>
                  <a:srgbClr val="000000"/>
                </a:solidFill>
                <a:latin typeface="Arial"/>
                <a:ea typeface="Arial"/>
                <a:cs typeface="Arial"/>
                <a:sym typeface="Arial"/>
              </a:rPr>
              <a:t> </a:t>
            </a:r>
            <a:r>
              <a:rPr lang="en-US" sz="2499" dirty="0" err="1">
                <a:solidFill>
                  <a:srgbClr val="000000"/>
                </a:solidFill>
                <a:latin typeface="Arial"/>
                <a:ea typeface="Arial"/>
                <a:cs typeface="Arial"/>
                <a:sym typeface="Arial"/>
              </a:rPr>
              <a:t>Çelebi</a:t>
            </a:r>
            <a:r>
              <a:rPr lang="en-US" sz="2499" dirty="0">
                <a:solidFill>
                  <a:srgbClr val="000000"/>
                </a:solidFill>
                <a:latin typeface="Arial"/>
                <a:ea typeface="Arial"/>
                <a:cs typeface="Arial"/>
                <a:sym typeface="Arial"/>
              </a:rPr>
              <a:t> </a:t>
            </a:r>
            <a:r>
              <a:rPr lang="en-US" sz="2499" dirty="0" err="1">
                <a:solidFill>
                  <a:srgbClr val="000000"/>
                </a:solidFill>
                <a:latin typeface="Arial"/>
                <a:ea typeface="Arial"/>
                <a:cs typeface="Arial"/>
                <a:sym typeface="Arial"/>
              </a:rPr>
              <a:t>Üniversitesi</a:t>
            </a:r>
            <a:r>
              <a:rPr lang="en-US" sz="2499" dirty="0">
                <a:solidFill>
                  <a:srgbClr val="000000"/>
                </a:solidFill>
                <a:latin typeface="Arial"/>
                <a:ea typeface="Arial"/>
                <a:cs typeface="Arial"/>
                <a:sym typeface="Arial"/>
              </a:rPr>
              <a:t> </a:t>
            </a:r>
            <a:r>
              <a:rPr lang="en-US" sz="2499" dirty="0" err="1">
                <a:solidFill>
                  <a:srgbClr val="000000"/>
                </a:solidFill>
                <a:latin typeface="Arial"/>
                <a:ea typeface="Arial"/>
                <a:cs typeface="Arial"/>
                <a:sym typeface="Arial"/>
              </a:rPr>
              <a:t>Bilgisayar</a:t>
            </a:r>
            <a:r>
              <a:rPr lang="en-US" sz="2499" dirty="0">
                <a:solidFill>
                  <a:srgbClr val="000000"/>
                </a:solidFill>
                <a:latin typeface="Arial"/>
                <a:ea typeface="Arial"/>
                <a:cs typeface="Arial"/>
                <a:sym typeface="Arial"/>
              </a:rPr>
              <a:t> </a:t>
            </a:r>
            <a:r>
              <a:rPr lang="en-US" sz="2499" dirty="0" err="1">
                <a:solidFill>
                  <a:srgbClr val="000000"/>
                </a:solidFill>
                <a:latin typeface="Arial"/>
                <a:ea typeface="Arial"/>
                <a:cs typeface="Arial"/>
                <a:sym typeface="Arial"/>
              </a:rPr>
              <a:t>Mühendisliği</a:t>
            </a:r>
            <a:r>
              <a:rPr lang="en-US" sz="2499" dirty="0">
                <a:solidFill>
                  <a:srgbClr val="000000"/>
                </a:solidFill>
                <a:latin typeface="Arial"/>
                <a:ea typeface="Arial"/>
                <a:cs typeface="Arial"/>
                <a:sym typeface="Arial"/>
              </a:rPr>
              <a:t> </a:t>
            </a:r>
          </a:p>
          <a:p>
            <a:pPr algn="ctr">
              <a:lnSpc>
                <a:spcPts val="3499"/>
              </a:lnSpc>
              <a:spcBef>
                <a:spcPct val="0"/>
              </a:spcBef>
            </a:pPr>
            <a:r>
              <a:rPr lang="en-US" sz="2499" dirty="0">
                <a:solidFill>
                  <a:srgbClr val="000000"/>
                </a:solidFill>
                <a:latin typeface="Arial"/>
                <a:ea typeface="Arial"/>
                <a:cs typeface="Arial"/>
                <a:sym typeface="Arial"/>
              </a:rPr>
              <a:t>4.sınıf </a:t>
            </a:r>
            <a:r>
              <a:rPr lang="en-US" sz="2499" dirty="0" err="1">
                <a:solidFill>
                  <a:srgbClr val="000000"/>
                </a:solidFill>
                <a:latin typeface="Arial"/>
                <a:ea typeface="Arial"/>
                <a:cs typeface="Arial"/>
                <a:sym typeface="Arial"/>
              </a:rPr>
              <a:t>öğrencisi</a:t>
            </a:r>
            <a:r>
              <a:rPr lang="en-US" sz="2499" dirty="0">
                <a:solidFill>
                  <a:srgbClr val="000000"/>
                </a:solidFill>
                <a:latin typeface="Arial"/>
                <a:ea typeface="Arial"/>
                <a:cs typeface="Arial"/>
                <a:sym typeface="Arial"/>
              </a:rPr>
              <a:t> </a:t>
            </a:r>
          </a:p>
        </p:txBody>
      </p:sp>
      <p:sp>
        <p:nvSpPr>
          <p:cNvPr id="16" name="TextBox 16"/>
          <p:cNvSpPr txBox="1"/>
          <p:nvPr/>
        </p:nvSpPr>
        <p:spPr>
          <a:xfrm>
            <a:off x="4543883" y="6473719"/>
            <a:ext cx="2222060" cy="424412"/>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Arial Bold"/>
                <a:ea typeface="Arial Bold"/>
                <a:cs typeface="Arial Bold"/>
                <a:sym typeface="Arial Bold"/>
              </a:rPr>
              <a:t>Veri </a:t>
            </a:r>
            <a:r>
              <a:rPr lang="en-US" sz="2499" dirty="0" err="1">
                <a:solidFill>
                  <a:srgbClr val="000000"/>
                </a:solidFill>
                <a:latin typeface="Arial Bold"/>
                <a:ea typeface="Arial Bold"/>
                <a:cs typeface="Arial Bold"/>
                <a:sym typeface="Arial Bold"/>
              </a:rPr>
              <a:t>Analisti</a:t>
            </a:r>
            <a:endParaRPr lang="en-US" sz="2499" dirty="0">
              <a:solidFill>
                <a:srgbClr val="000000"/>
              </a:solidFill>
              <a:latin typeface="Arial Bold"/>
              <a:ea typeface="Arial Bold"/>
              <a:cs typeface="Arial Bold"/>
              <a:sym typeface="Arial Bold"/>
            </a:endParaRPr>
          </a:p>
        </p:txBody>
      </p:sp>
      <p:sp>
        <p:nvSpPr>
          <p:cNvPr id="17" name="TextBox 17"/>
          <p:cNvSpPr txBox="1"/>
          <p:nvPr/>
        </p:nvSpPr>
        <p:spPr>
          <a:xfrm>
            <a:off x="2942262" y="6473719"/>
            <a:ext cx="2714190" cy="3023800"/>
          </a:xfrm>
          <a:prstGeom prst="rect">
            <a:avLst/>
          </a:prstGeom>
        </p:spPr>
        <p:txBody>
          <a:bodyPr lIns="0" tIns="0" rIns="0" bIns="0" rtlCol="0" anchor="t">
            <a:spAutoFit/>
          </a:bodyPr>
          <a:lstStyle/>
          <a:p>
            <a:pPr algn="l">
              <a:lnSpc>
                <a:spcPts val="3388"/>
              </a:lnSpc>
            </a:pPr>
            <a:r>
              <a:rPr lang="en-US" sz="2420" dirty="0" err="1">
                <a:solidFill>
                  <a:srgbClr val="000000"/>
                </a:solidFill>
                <a:latin typeface="Arial"/>
                <a:ea typeface="Arial"/>
                <a:cs typeface="Arial"/>
                <a:sym typeface="Arial"/>
              </a:rPr>
              <a:t>Görevler</a:t>
            </a:r>
            <a:r>
              <a:rPr lang="en-US" sz="2420" dirty="0">
                <a:solidFill>
                  <a:srgbClr val="000000"/>
                </a:solidFill>
                <a:latin typeface="Arial"/>
                <a:ea typeface="Arial"/>
                <a:cs typeface="Arial"/>
                <a:sym typeface="Arial"/>
              </a:rPr>
              <a:t>:</a:t>
            </a:r>
          </a:p>
          <a:p>
            <a:pPr marL="522616" lvl="1" indent="-261308" algn="l">
              <a:lnSpc>
                <a:spcPts val="3388"/>
              </a:lnSpc>
              <a:buFont typeface="Arial"/>
              <a:buChar char="•"/>
            </a:pPr>
            <a:r>
              <a:rPr lang="en-US" sz="2420" dirty="0">
                <a:solidFill>
                  <a:srgbClr val="000000"/>
                </a:solidFill>
                <a:latin typeface="Arial"/>
                <a:ea typeface="Arial"/>
                <a:cs typeface="Arial"/>
                <a:sym typeface="Arial"/>
              </a:rPr>
              <a:t>Veri </a:t>
            </a:r>
            <a:r>
              <a:rPr lang="en-US" sz="2420" dirty="0" err="1">
                <a:solidFill>
                  <a:srgbClr val="000000"/>
                </a:solidFill>
                <a:latin typeface="Arial"/>
                <a:ea typeface="Arial"/>
                <a:cs typeface="Arial"/>
                <a:sym typeface="Arial"/>
              </a:rPr>
              <a:t>toplama</a:t>
            </a:r>
            <a:r>
              <a:rPr lang="en-US" sz="2420" dirty="0">
                <a:solidFill>
                  <a:srgbClr val="000000"/>
                </a:solidFill>
                <a:latin typeface="Arial"/>
                <a:ea typeface="Arial"/>
                <a:cs typeface="Arial"/>
                <a:sym typeface="Arial"/>
              </a:rPr>
              <a:t> </a:t>
            </a:r>
          </a:p>
          <a:p>
            <a:pPr marL="522616" lvl="1" indent="-261308" algn="l">
              <a:lnSpc>
                <a:spcPts val="3388"/>
              </a:lnSpc>
              <a:buFont typeface="Arial"/>
              <a:buChar char="•"/>
            </a:pPr>
            <a:r>
              <a:rPr lang="en-US" sz="2420" dirty="0">
                <a:solidFill>
                  <a:srgbClr val="000000"/>
                </a:solidFill>
                <a:latin typeface="Arial"/>
                <a:ea typeface="Arial"/>
                <a:cs typeface="Arial"/>
                <a:sym typeface="Arial"/>
              </a:rPr>
              <a:t>Veri </a:t>
            </a:r>
            <a:r>
              <a:rPr lang="en-US" sz="2420" dirty="0" err="1">
                <a:solidFill>
                  <a:srgbClr val="000000"/>
                </a:solidFill>
                <a:latin typeface="Arial"/>
                <a:ea typeface="Arial"/>
                <a:cs typeface="Arial"/>
                <a:sym typeface="Arial"/>
              </a:rPr>
              <a:t>ön</a:t>
            </a:r>
            <a:r>
              <a:rPr lang="en-US" sz="2420" dirty="0">
                <a:solidFill>
                  <a:srgbClr val="000000"/>
                </a:solidFill>
                <a:latin typeface="Arial"/>
                <a:ea typeface="Arial"/>
                <a:cs typeface="Arial"/>
                <a:sym typeface="Arial"/>
              </a:rPr>
              <a:t> </a:t>
            </a:r>
            <a:r>
              <a:rPr lang="en-US" sz="2420" dirty="0" err="1">
                <a:solidFill>
                  <a:srgbClr val="000000"/>
                </a:solidFill>
                <a:latin typeface="Arial"/>
                <a:ea typeface="Arial"/>
                <a:cs typeface="Arial"/>
                <a:sym typeface="Arial"/>
              </a:rPr>
              <a:t>işleme</a:t>
            </a:r>
            <a:r>
              <a:rPr lang="en-US" sz="2420" dirty="0">
                <a:solidFill>
                  <a:srgbClr val="000000"/>
                </a:solidFill>
                <a:latin typeface="Arial"/>
                <a:ea typeface="Arial"/>
                <a:cs typeface="Arial"/>
                <a:sym typeface="Arial"/>
              </a:rPr>
              <a:t> </a:t>
            </a:r>
          </a:p>
          <a:p>
            <a:pPr marL="522616" lvl="1" indent="-261308" algn="l">
              <a:lnSpc>
                <a:spcPts val="3388"/>
              </a:lnSpc>
              <a:buFont typeface="Arial"/>
              <a:buChar char="•"/>
            </a:pPr>
            <a:r>
              <a:rPr lang="en-US" sz="2420" dirty="0" err="1">
                <a:solidFill>
                  <a:srgbClr val="000000"/>
                </a:solidFill>
                <a:latin typeface="Arial"/>
                <a:ea typeface="Arial"/>
                <a:cs typeface="Arial"/>
                <a:sym typeface="Arial"/>
              </a:rPr>
              <a:t>Özellik</a:t>
            </a:r>
            <a:r>
              <a:rPr lang="en-US" sz="2420" dirty="0">
                <a:solidFill>
                  <a:srgbClr val="000000"/>
                </a:solidFill>
                <a:latin typeface="Arial"/>
                <a:ea typeface="Arial"/>
                <a:cs typeface="Arial"/>
                <a:sym typeface="Arial"/>
              </a:rPr>
              <a:t> </a:t>
            </a:r>
            <a:r>
              <a:rPr lang="en-US" sz="2420" dirty="0" err="1">
                <a:solidFill>
                  <a:srgbClr val="000000"/>
                </a:solidFill>
                <a:latin typeface="Arial"/>
                <a:ea typeface="Arial"/>
                <a:cs typeface="Arial"/>
                <a:sym typeface="Arial"/>
              </a:rPr>
              <a:t>çıkarma</a:t>
            </a:r>
            <a:endParaRPr lang="en-US" sz="2420" dirty="0">
              <a:solidFill>
                <a:srgbClr val="000000"/>
              </a:solidFill>
              <a:latin typeface="Arial"/>
              <a:ea typeface="Arial"/>
              <a:cs typeface="Arial"/>
              <a:sym typeface="Arial"/>
            </a:endParaRPr>
          </a:p>
          <a:p>
            <a:pPr algn="l">
              <a:lnSpc>
                <a:spcPts val="3388"/>
              </a:lnSpc>
            </a:pPr>
            <a:endParaRPr lang="en-US" sz="2420" dirty="0">
              <a:solidFill>
                <a:srgbClr val="000000"/>
              </a:solidFill>
              <a:latin typeface="Arial"/>
              <a:ea typeface="Arial"/>
              <a:cs typeface="Arial"/>
              <a:sym typeface="Arial"/>
            </a:endParaRPr>
          </a:p>
          <a:p>
            <a:pPr algn="l">
              <a:lnSpc>
                <a:spcPts val="3388"/>
              </a:lnSpc>
            </a:pPr>
            <a:endParaRPr lang="en-US" sz="2420" dirty="0">
              <a:solidFill>
                <a:srgbClr val="000000"/>
              </a:solidFill>
              <a:latin typeface="Arial"/>
              <a:ea typeface="Arial"/>
              <a:cs typeface="Arial"/>
              <a:sym typeface="Arial"/>
            </a:endParaRPr>
          </a:p>
          <a:p>
            <a:pPr algn="l">
              <a:lnSpc>
                <a:spcPts val="3388"/>
              </a:lnSpc>
              <a:spcBef>
                <a:spcPct val="0"/>
              </a:spcBef>
            </a:pPr>
            <a:endParaRPr lang="en-US" sz="2420" dirty="0">
              <a:solidFill>
                <a:srgbClr val="000000"/>
              </a:solidFill>
              <a:latin typeface="Arial"/>
              <a:ea typeface="Arial"/>
              <a:cs typeface="Arial"/>
              <a:sym typeface="Arial"/>
            </a:endParaRPr>
          </a:p>
        </p:txBody>
      </p:sp>
      <p:sp>
        <p:nvSpPr>
          <p:cNvPr id="18" name="TextBox 18"/>
          <p:cNvSpPr txBox="1"/>
          <p:nvPr/>
        </p:nvSpPr>
        <p:spPr>
          <a:xfrm>
            <a:off x="817544" y="5422794"/>
            <a:ext cx="8122271" cy="907852"/>
          </a:xfrm>
          <a:prstGeom prst="rect">
            <a:avLst/>
          </a:prstGeom>
        </p:spPr>
        <p:txBody>
          <a:bodyPr lIns="0" tIns="0" rIns="0" bIns="0" rtlCol="0" anchor="t">
            <a:spAutoFit/>
          </a:bodyPr>
          <a:lstStyle/>
          <a:p>
            <a:pPr algn="ctr">
              <a:lnSpc>
                <a:spcPts val="3499"/>
              </a:lnSpc>
            </a:pPr>
            <a:r>
              <a:rPr lang="en-US" sz="2499">
                <a:solidFill>
                  <a:srgbClr val="000000"/>
                </a:solidFill>
                <a:latin typeface="Arial"/>
                <a:ea typeface="Arial"/>
                <a:cs typeface="Arial"/>
                <a:sym typeface="Arial"/>
              </a:rPr>
              <a:t>İzmir Katip Çelebi Üniversitesi Bilgisayar Mühendisliği </a:t>
            </a:r>
          </a:p>
          <a:p>
            <a:pPr algn="ctr">
              <a:lnSpc>
                <a:spcPts val="3499"/>
              </a:lnSpc>
              <a:spcBef>
                <a:spcPct val="0"/>
              </a:spcBef>
            </a:pPr>
            <a:r>
              <a:rPr lang="en-US" sz="2499">
                <a:solidFill>
                  <a:srgbClr val="000000"/>
                </a:solidFill>
                <a:latin typeface="Arial"/>
                <a:ea typeface="Arial"/>
                <a:cs typeface="Arial"/>
                <a:sym typeface="Arial"/>
              </a:rPr>
              <a:t>4.sınıf öğrencisi </a:t>
            </a:r>
          </a:p>
        </p:txBody>
      </p:sp>
      <p:sp>
        <p:nvSpPr>
          <p:cNvPr id="19" name="Freeform 19"/>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5"/>
            <a:stretch>
              <a:fillRect/>
            </a:stretch>
          </a:blipFill>
        </p:spPr>
        <p:txBody>
          <a:bodyPr/>
          <a:lstStyle/>
          <a:p>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69" r="-5787"/>
            </a:stretch>
          </a:blipFill>
        </p:spPr>
        <p:txBody>
          <a:bodyPr/>
          <a:lstStyle/>
          <a:p>
            <a:endParaRPr lang="tr-TR"/>
          </a:p>
        </p:txBody>
      </p:sp>
      <p:sp>
        <p:nvSpPr>
          <p:cNvPr id="3" name="TextBox 3"/>
          <p:cNvSpPr txBox="1"/>
          <p:nvPr/>
        </p:nvSpPr>
        <p:spPr>
          <a:xfrm>
            <a:off x="3333287" y="3826579"/>
            <a:ext cx="11621425" cy="2633841"/>
          </a:xfrm>
          <a:prstGeom prst="rect">
            <a:avLst/>
          </a:prstGeom>
        </p:spPr>
        <p:txBody>
          <a:bodyPr lIns="0" tIns="0" rIns="0" bIns="0" rtlCol="0" anchor="t">
            <a:spAutoFit/>
          </a:bodyPr>
          <a:lstStyle/>
          <a:p>
            <a:pPr algn="just">
              <a:lnSpc>
                <a:spcPts val="3365"/>
              </a:lnSpc>
            </a:pPr>
            <a:r>
              <a:rPr lang="en-US" sz="3365">
                <a:solidFill>
                  <a:srgbClr val="000000"/>
                </a:solidFill>
                <a:latin typeface="Arial"/>
                <a:ea typeface="Arial"/>
                <a:cs typeface="Arial"/>
                <a:sym typeface="Arial"/>
              </a:rPr>
              <a:t>Müşteri geri bildirimlerini analiz ederek, yorumları doğru entity'lere atfetmek ve bu entity'lerin sunduğu hizmetler veya ürünlerle ilgili duyguları (olumlu, olumsuz veya nötr) belirlemektir. Bu analiz, entity'lere hizmetlerini ve ürünlerini nasıl geliştirebilecekleri konusunda değerli geri bildirimler sunmayı amaçlar.</a:t>
            </a:r>
          </a:p>
        </p:txBody>
      </p:sp>
      <p:sp>
        <p:nvSpPr>
          <p:cNvPr id="4" name="TextBox 4"/>
          <p:cNvSpPr txBox="1"/>
          <p:nvPr/>
        </p:nvSpPr>
        <p:spPr>
          <a:xfrm>
            <a:off x="1028700" y="2178586"/>
            <a:ext cx="5576650" cy="796190"/>
          </a:xfrm>
          <a:prstGeom prst="rect">
            <a:avLst/>
          </a:prstGeom>
        </p:spPr>
        <p:txBody>
          <a:bodyPr lIns="0" tIns="0" rIns="0" bIns="0" rtlCol="0" anchor="t">
            <a:spAutoFit/>
          </a:bodyPr>
          <a:lstStyle/>
          <a:p>
            <a:pPr algn="ctr">
              <a:lnSpc>
                <a:spcPts val="5883"/>
              </a:lnSpc>
              <a:spcBef>
                <a:spcPct val="0"/>
              </a:spcBef>
            </a:pPr>
            <a:r>
              <a:rPr lang="en-US" sz="4202">
                <a:solidFill>
                  <a:srgbClr val="000000"/>
                </a:solidFill>
                <a:latin typeface="Arial Bold"/>
                <a:ea typeface="Arial Bold"/>
                <a:cs typeface="Arial Bold"/>
                <a:sym typeface="Arial Bold"/>
              </a:rPr>
              <a:t>Projenin amacı nedir?</a:t>
            </a:r>
          </a:p>
        </p:txBody>
      </p:sp>
      <p:sp>
        <p:nvSpPr>
          <p:cNvPr id="5" name="Freeform 5"/>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3"/>
            <a:stretch>
              <a:fillRect t="-3193" b="-3193"/>
            </a:stretch>
          </a:blipFill>
        </p:spPr>
        <p:txBody>
          <a:bodyPr/>
          <a:lstStyle/>
          <a:p>
            <a:endParaRPr lang="tr-TR"/>
          </a:p>
        </p:txBody>
      </p:sp>
      <p:sp>
        <p:nvSpPr>
          <p:cNvPr id="6" name="Freeform 6"/>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4"/>
            <a:stretch>
              <a:fillRect/>
            </a:stretch>
          </a:blipFill>
        </p:spPr>
        <p:txBody>
          <a:bodyPr/>
          <a:lstStyle/>
          <a:p>
            <a:endParaRPr lang="tr-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sp>
        <p:nvSpPr>
          <p:cNvPr id="3" name="Freeform 3"/>
          <p:cNvSpPr/>
          <p:nvPr/>
        </p:nvSpPr>
        <p:spPr>
          <a:xfrm>
            <a:off x="3207311" y="0"/>
            <a:ext cx="11873378" cy="8725188"/>
          </a:xfrm>
          <a:custGeom>
            <a:avLst/>
            <a:gdLst/>
            <a:ahLst/>
            <a:cxnLst/>
            <a:rect l="l" t="t" r="r" b="b"/>
            <a:pathLst>
              <a:path w="11873378" h="8725188">
                <a:moveTo>
                  <a:pt x="0" y="0"/>
                </a:moveTo>
                <a:lnTo>
                  <a:pt x="11873378" y="0"/>
                </a:lnTo>
                <a:lnTo>
                  <a:pt x="11873378" y="8725188"/>
                </a:lnTo>
                <a:lnTo>
                  <a:pt x="0" y="8725188"/>
                </a:lnTo>
                <a:lnTo>
                  <a:pt x="0" y="0"/>
                </a:lnTo>
                <a:close/>
              </a:path>
            </a:pathLst>
          </a:custGeom>
          <a:blipFill>
            <a:blip r:embed="rId3"/>
            <a:stretch>
              <a:fillRect/>
            </a:stretch>
          </a:blipFill>
        </p:spPr>
        <p:txBody>
          <a:bodyPr/>
          <a:lstStyle/>
          <a:p>
            <a:endParaRPr lang="tr-TR"/>
          </a:p>
        </p:txBody>
      </p:sp>
      <p:grpSp>
        <p:nvGrpSpPr>
          <p:cNvPr id="4" name="Group 4"/>
          <p:cNvGrpSpPr/>
          <p:nvPr/>
        </p:nvGrpSpPr>
        <p:grpSpPr>
          <a:xfrm>
            <a:off x="0" y="451114"/>
            <a:ext cx="5569169" cy="1543050"/>
            <a:chOff x="0" y="0"/>
            <a:chExt cx="1466777" cy="406400"/>
          </a:xfrm>
        </p:grpSpPr>
        <p:sp>
          <p:nvSpPr>
            <p:cNvPr id="5" name="Freeform 5"/>
            <p:cNvSpPr/>
            <p:nvPr/>
          </p:nvSpPr>
          <p:spPr>
            <a:xfrm>
              <a:off x="0" y="0"/>
              <a:ext cx="1466777" cy="406400"/>
            </a:xfrm>
            <a:custGeom>
              <a:avLst/>
              <a:gdLst/>
              <a:ahLst/>
              <a:cxnLst/>
              <a:rect l="l" t="t" r="r" b="b"/>
              <a:pathLst>
                <a:path w="1466777" h="406400">
                  <a:moveTo>
                    <a:pt x="1263577" y="0"/>
                  </a:moveTo>
                  <a:lnTo>
                    <a:pt x="0" y="0"/>
                  </a:lnTo>
                  <a:lnTo>
                    <a:pt x="0" y="406400"/>
                  </a:lnTo>
                  <a:lnTo>
                    <a:pt x="1263577" y="406400"/>
                  </a:lnTo>
                  <a:lnTo>
                    <a:pt x="1466777" y="203200"/>
                  </a:lnTo>
                  <a:lnTo>
                    <a:pt x="1263577" y="0"/>
                  </a:lnTo>
                  <a:close/>
                </a:path>
              </a:pathLst>
            </a:custGeom>
            <a:solidFill>
              <a:srgbClr val="2D8BB5"/>
            </a:solidFill>
          </p:spPr>
          <p:txBody>
            <a:bodyPr/>
            <a:lstStyle/>
            <a:p>
              <a:endParaRPr lang="tr-TR"/>
            </a:p>
          </p:txBody>
        </p:sp>
        <p:sp>
          <p:nvSpPr>
            <p:cNvPr id="6" name="TextBox 6"/>
            <p:cNvSpPr txBox="1"/>
            <p:nvPr/>
          </p:nvSpPr>
          <p:spPr>
            <a:xfrm>
              <a:off x="0" y="-28575"/>
              <a:ext cx="1352477" cy="434975"/>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5445016" y="564018"/>
            <a:ext cx="15984823" cy="1430146"/>
          </a:xfrm>
          <a:prstGeom prst="rect">
            <a:avLst/>
          </a:prstGeom>
        </p:spPr>
        <p:txBody>
          <a:bodyPr lIns="0" tIns="0" rIns="0" bIns="0" rtlCol="0" anchor="t">
            <a:spAutoFit/>
          </a:bodyPr>
          <a:lstStyle/>
          <a:p>
            <a:pPr algn="ctr">
              <a:lnSpc>
                <a:spcPts val="5193"/>
              </a:lnSpc>
            </a:pPr>
            <a:r>
              <a:rPr lang="en-US" sz="4899">
                <a:solidFill>
                  <a:srgbClr val="FAF8F8"/>
                </a:solidFill>
                <a:latin typeface="Arial Bold"/>
                <a:ea typeface="Arial Bold"/>
                <a:cs typeface="Arial Bold"/>
                <a:sym typeface="Arial Bold"/>
              </a:rPr>
              <a:t>Proje İş Akış </a:t>
            </a:r>
          </a:p>
          <a:p>
            <a:pPr algn="ctr">
              <a:lnSpc>
                <a:spcPts val="5193"/>
              </a:lnSpc>
            </a:pPr>
            <a:r>
              <a:rPr lang="en-US" sz="4899">
                <a:solidFill>
                  <a:srgbClr val="FAF8F8"/>
                </a:solidFill>
                <a:latin typeface="Arial Bold"/>
                <a:ea typeface="Arial Bold"/>
                <a:cs typeface="Arial Bold"/>
                <a:sym typeface="Arial Bold"/>
              </a:rPr>
              <a:t>Şeması</a:t>
            </a:r>
          </a:p>
        </p:txBody>
      </p:sp>
      <p:sp>
        <p:nvSpPr>
          <p:cNvPr id="8" name="Freeform 8"/>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4"/>
            <a:stretch>
              <a:fillRect/>
            </a:stretch>
          </a:blipFill>
        </p:spPr>
        <p:txBody>
          <a:bodyPr/>
          <a:lstStyle/>
          <a:p>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288876"/>
            <a:ext cx="6495605" cy="3321002"/>
          </a:xfrm>
          <a:prstGeom prst="rect">
            <a:avLst/>
          </a:prstGeom>
        </p:spPr>
        <p:txBody>
          <a:bodyPr lIns="0" tIns="0" rIns="0" bIns="0" rtlCol="0" anchor="t">
            <a:spAutoFit/>
          </a:bodyPr>
          <a:lstStyle/>
          <a:p>
            <a:pPr algn="just">
              <a:lnSpc>
                <a:spcPts val="2016"/>
              </a:lnSpc>
            </a:pPr>
            <a:r>
              <a:rPr lang="en-US" sz="1816">
                <a:solidFill>
                  <a:srgbClr val="000000"/>
                </a:solidFill>
                <a:latin typeface="Arial"/>
                <a:ea typeface="Arial"/>
                <a:cs typeface="Arial"/>
                <a:sym typeface="Arial"/>
              </a:rPr>
              <a:t>[1] Bu çalışmada Doğal Dil İşleme(DDİ) ile yapılacak olan duygu analizi özellik tabanlıdır ve öneriler sunabilmek için kullanıcı yorumlarını kategorize eder. Bu çalışmadaki yorumlar, TF-IDF ve Word2Vec teknolojileri kullanılarak özellikleri aracılığıyla sınıflandırılır. Geleneksel yöntemler yerine kullanılan bu yöntemler özellik düzeyinde olması sebebiyle kullanıcılarına daha sağlıklı bir geri dönüş sunar. Ayrıca duygu dağılımlarının tespiti de 'VADER' (Valence Aware Dictionary and Sentiment Reasoner) ile yapılmaktadır. Bu çalışmada veri seti için veri paylaşım platformu olan 'Kaggle' dan ürün inceleme yorumlarını içeren 'Womens Clothing E-Commerce Reviews' veri seti kullanılmıştır. Veri kümesi 23486 satır ve 10 özellik değişkenine sahiptir.</a:t>
            </a:r>
          </a:p>
        </p:txBody>
      </p:sp>
      <p:sp>
        <p:nvSpPr>
          <p:cNvPr id="3" name="TextBox 3"/>
          <p:cNvSpPr txBox="1"/>
          <p:nvPr/>
        </p:nvSpPr>
        <p:spPr>
          <a:xfrm>
            <a:off x="4581067" y="4728253"/>
            <a:ext cx="9597460" cy="1847670"/>
          </a:xfrm>
          <a:prstGeom prst="rect">
            <a:avLst/>
          </a:prstGeom>
        </p:spPr>
        <p:txBody>
          <a:bodyPr lIns="0" tIns="0" rIns="0" bIns="0" rtlCol="0" anchor="t">
            <a:spAutoFit/>
          </a:bodyPr>
          <a:lstStyle/>
          <a:p>
            <a:pPr algn="just">
              <a:lnSpc>
                <a:spcPts val="2068"/>
              </a:lnSpc>
            </a:pPr>
            <a:r>
              <a:rPr lang="en-US" sz="1863">
                <a:solidFill>
                  <a:srgbClr val="000000"/>
                </a:solidFill>
                <a:latin typeface="Arial"/>
                <a:ea typeface="Arial"/>
                <a:cs typeface="Arial"/>
                <a:sym typeface="Arial"/>
              </a:rPr>
              <a:t>[3] Bu çalışmada, doğru tahminler için metinlerin kelime sırasını kullanmak için metin kategorileme CNN'i inceler. Diğer çalışmalardan farklı olarak düşük boyutlu metin verisi yerine doğrudan yüksek boyutlu metin verisi kullanılmasıdır. CNN varlık arama, cümle modelleme, kelime gömme öğrenimi, ürün özellik madenciliği gibi sistemlerde kullanılmıştır. Kullandığı kelime sıralaması ile konu sınıflandırma performansını arttıran ilk çalışma olarak bilinmektedir. Sonuç olarak, Seq2-bown-CNN modeli IMDB'de %7.67 ve ELEC'te %7.14 hata oranıyla oldukça iyi sonuçlar elde etti.</a:t>
            </a:r>
          </a:p>
        </p:txBody>
      </p:sp>
      <p:sp>
        <p:nvSpPr>
          <p:cNvPr id="4" name="TextBox 4"/>
          <p:cNvSpPr txBox="1"/>
          <p:nvPr/>
        </p:nvSpPr>
        <p:spPr>
          <a:xfrm>
            <a:off x="10802438" y="1250776"/>
            <a:ext cx="6212539" cy="3334602"/>
          </a:xfrm>
          <a:prstGeom prst="rect">
            <a:avLst/>
          </a:prstGeom>
        </p:spPr>
        <p:txBody>
          <a:bodyPr lIns="0" tIns="0" rIns="0" bIns="0" rtlCol="0" anchor="t">
            <a:spAutoFit/>
          </a:bodyPr>
          <a:lstStyle/>
          <a:p>
            <a:pPr algn="just">
              <a:lnSpc>
                <a:spcPts val="2024"/>
              </a:lnSpc>
            </a:pPr>
            <a:r>
              <a:rPr lang="en-US" sz="1823" dirty="0">
                <a:solidFill>
                  <a:srgbClr val="000000"/>
                </a:solidFill>
                <a:latin typeface="Arial"/>
                <a:ea typeface="Arial"/>
                <a:cs typeface="Arial"/>
                <a:sym typeface="Arial"/>
              </a:rPr>
              <a:t>[2] Bu </a:t>
            </a:r>
            <a:r>
              <a:rPr lang="en-US" sz="1823" dirty="0" err="1">
                <a:solidFill>
                  <a:srgbClr val="000000"/>
                </a:solidFill>
                <a:latin typeface="Arial"/>
                <a:ea typeface="Arial"/>
                <a:cs typeface="Arial"/>
                <a:sym typeface="Arial"/>
              </a:rPr>
              <a:t>çalışmada</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ürün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incelemelerini</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analiz</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etmek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için</a:t>
            </a:r>
            <a:r>
              <a:rPr lang="en-US" sz="1823" dirty="0">
                <a:solidFill>
                  <a:srgbClr val="000000"/>
                </a:solidFill>
                <a:latin typeface="Arial"/>
                <a:ea typeface="Arial"/>
                <a:cs typeface="Arial"/>
                <a:sym typeface="Arial"/>
              </a:rPr>
              <a:t> Naive Bayes, </a:t>
            </a:r>
            <a:r>
              <a:rPr lang="en-US" sz="1823" dirty="0" err="1">
                <a:solidFill>
                  <a:srgbClr val="000000"/>
                </a:solidFill>
                <a:latin typeface="Arial"/>
                <a:ea typeface="Arial"/>
                <a:cs typeface="Arial"/>
                <a:sym typeface="Arial"/>
              </a:rPr>
              <a:t>Destek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Vektör</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Makinesi</a:t>
            </a:r>
            <a:r>
              <a:rPr lang="en-US" sz="1823" dirty="0">
                <a:solidFill>
                  <a:srgbClr val="000000"/>
                </a:solidFill>
                <a:latin typeface="Arial"/>
                <a:ea typeface="Arial"/>
                <a:cs typeface="Arial"/>
                <a:sym typeface="Arial"/>
              </a:rPr>
              <a:t>(SVM) </a:t>
            </a:r>
            <a:r>
              <a:rPr lang="en-US" sz="1823" dirty="0" err="1">
                <a:solidFill>
                  <a:srgbClr val="000000"/>
                </a:solidFill>
                <a:latin typeface="Arial"/>
                <a:ea typeface="Arial"/>
                <a:cs typeface="Arial"/>
                <a:sym typeface="Arial"/>
              </a:rPr>
              <a:t>ve</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bir</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topluluk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yönteminin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kombinasyonu</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kullanılır</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Topluluk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yaklaşımı</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ile</a:t>
            </a:r>
            <a:r>
              <a:rPr lang="en-US" sz="1823" dirty="0">
                <a:solidFill>
                  <a:srgbClr val="000000"/>
                </a:solidFill>
                <a:latin typeface="Arial"/>
                <a:ea typeface="Arial"/>
                <a:cs typeface="Arial"/>
                <a:sym typeface="Arial"/>
              </a:rPr>
              <a:t> Naive Bayes </a:t>
            </a:r>
            <a:r>
              <a:rPr lang="en-US" sz="1823" dirty="0" err="1">
                <a:solidFill>
                  <a:srgbClr val="000000"/>
                </a:solidFill>
                <a:latin typeface="Arial"/>
                <a:ea typeface="Arial"/>
                <a:cs typeface="Arial"/>
                <a:sym typeface="Arial"/>
              </a:rPr>
              <a:t>ve</a:t>
            </a:r>
            <a:r>
              <a:rPr lang="en-US" sz="1823" dirty="0">
                <a:solidFill>
                  <a:srgbClr val="000000"/>
                </a:solidFill>
                <a:latin typeface="Arial"/>
                <a:ea typeface="Arial"/>
                <a:cs typeface="Arial"/>
                <a:sym typeface="Arial"/>
              </a:rPr>
              <a:t> SVM </a:t>
            </a:r>
            <a:r>
              <a:rPr lang="en-US" sz="1823" dirty="0" err="1">
                <a:solidFill>
                  <a:srgbClr val="000000"/>
                </a:solidFill>
                <a:latin typeface="Arial"/>
                <a:ea typeface="Arial"/>
                <a:cs typeface="Arial"/>
                <a:sym typeface="Arial"/>
              </a:rPr>
              <a:t>modellerinden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gelen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tahminler</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birleştirilir</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ve</a:t>
            </a:r>
            <a:r>
              <a:rPr lang="en-US" sz="1823" dirty="0">
                <a:solidFill>
                  <a:srgbClr val="000000"/>
                </a:solidFill>
                <a:latin typeface="Arial"/>
                <a:ea typeface="Arial"/>
                <a:cs typeface="Arial"/>
                <a:sym typeface="Arial"/>
              </a:rPr>
              <a:t> son </a:t>
            </a:r>
            <a:r>
              <a:rPr lang="en-US" sz="1823" dirty="0" err="1">
                <a:solidFill>
                  <a:srgbClr val="000000"/>
                </a:solidFill>
                <a:latin typeface="Arial"/>
                <a:ea typeface="Arial"/>
                <a:cs typeface="Arial"/>
                <a:sym typeface="Arial"/>
              </a:rPr>
              <a:t>sınıflandırma</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için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oylama</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mekanizması</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kullanarak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doğruluk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oranını</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maksimize</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etmeyi</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amaçlar</a:t>
            </a:r>
            <a:r>
              <a:rPr lang="en-US" sz="1823" dirty="0">
                <a:solidFill>
                  <a:srgbClr val="000000"/>
                </a:solidFill>
                <a:latin typeface="Arial"/>
                <a:ea typeface="Arial"/>
                <a:cs typeface="Arial"/>
                <a:sym typeface="Arial"/>
              </a:rPr>
              <a:t>. Bu </a:t>
            </a:r>
            <a:r>
              <a:rPr lang="en-US" sz="1823" dirty="0" err="1">
                <a:solidFill>
                  <a:srgbClr val="000000"/>
                </a:solidFill>
                <a:latin typeface="Arial"/>
                <a:ea typeface="Arial"/>
                <a:cs typeface="Arial"/>
                <a:sym typeface="Arial"/>
              </a:rPr>
              <a:t>doğruluk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oranına</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ulaşabilmek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için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yazarlar</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çeşitli</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makine</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öğrenmesi</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yöntemleri</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denediler</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Denenen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yöntemler</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ve</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doğruluk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oranları</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sırasıyla</a:t>
            </a:r>
            <a:r>
              <a:rPr lang="en-US" sz="1823" dirty="0">
                <a:solidFill>
                  <a:srgbClr val="000000"/>
                </a:solidFill>
                <a:latin typeface="Arial"/>
                <a:ea typeface="Arial"/>
                <a:cs typeface="Arial"/>
                <a:sym typeface="Arial"/>
              </a:rPr>
              <a:t> Naive Bayes(NB) %73.68 , RF %81.75 </a:t>
            </a:r>
            <a:r>
              <a:rPr lang="en-US" sz="1823" dirty="0" err="1">
                <a:solidFill>
                  <a:srgbClr val="000000"/>
                </a:solidFill>
                <a:latin typeface="Arial"/>
                <a:ea typeface="Arial"/>
                <a:cs typeface="Arial"/>
                <a:sym typeface="Arial"/>
              </a:rPr>
              <a:t>ve</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topluluk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yöntemi</a:t>
            </a:r>
            <a:r>
              <a:rPr lang="en-US" sz="1823" dirty="0">
                <a:solidFill>
                  <a:srgbClr val="000000"/>
                </a:solidFill>
                <a:latin typeface="Arial"/>
                <a:ea typeface="Arial"/>
                <a:cs typeface="Arial"/>
                <a:sym typeface="Arial"/>
              </a:rPr>
              <a:t> %85.42 dir. </a:t>
            </a:r>
            <a:r>
              <a:rPr lang="en-US" sz="1823" dirty="0" err="1">
                <a:solidFill>
                  <a:srgbClr val="000000"/>
                </a:solidFill>
                <a:latin typeface="Arial"/>
                <a:ea typeface="Arial"/>
                <a:cs typeface="Arial"/>
                <a:sym typeface="Arial"/>
              </a:rPr>
              <a:t>Topluluk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yöntemi</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bireysel</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kullanılan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sınıflandırıcılardan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daha</a:t>
            </a:r>
            <a:r>
              <a:rPr lang="en-US" sz="1823" dirty="0">
                <a:solidFill>
                  <a:srgbClr val="000000"/>
                </a:solidFill>
                <a:latin typeface="Arial"/>
                <a:ea typeface="Arial"/>
                <a:cs typeface="Arial"/>
                <a:sym typeface="Arial"/>
              </a:rPr>
              <a:t> iyi </a:t>
            </a:r>
            <a:r>
              <a:rPr lang="en-US" sz="1823" dirty="0" err="1">
                <a:solidFill>
                  <a:srgbClr val="000000"/>
                </a:solidFill>
                <a:latin typeface="Arial"/>
                <a:ea typeface="Arial"/>
                <a:cs typeface="Arial"/>
                <a:sym typeface="Arial"/>
              </a:rPr>
              <a:t>bir</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doğruluk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oranına</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sahip</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olarak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doğruluğu</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arttırmak</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için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farklı</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modüllerin</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birleşimindeki</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etkinliği</a:t>
            </a:r>
            <a:r>
              <a:rPr lang="en-US" sz="1823" dirty="0">
                <a:solidFill>
                  <a:srgbClr val="000000"/>
                </a:solidFill>
                <a:latin typeface="Arial"/>
                <a:ea typeface="Arial"/>
                <a:cs typeface="Arial"/>
                <a:sym typeface="Arial"/>
              </a:rPr>
              <a:t> </a:t>
            </a:r>
            <a:r>
              <a:rPr lang="en-US" sz="1823" dirty="0" err="1">
                <a:solidFill>
                  <a:srgbClr val="000000"/>
                </a:solidFill>
                <a:latin typeface="Arial"/>
                <a:ea typeface="Arial"/>
                <a:cs typeface="Arial"/>
                <a:sym typeface="Arial"/>
              </a:rPr>
              <a:t>gösterir</a:t>
            </a:r>
            <a:r>
              <a:rPr lang="en-US" sz="1823" dirty="0">
                <a:solidFill>
                  <a:srgbClr val="000000"/>
                </a:solidFill>
                <a:latin typeface="Arial"/>
                <a:ea typeface="Arial"/>
                <a:cs typeface="Arial"/>
                <a:sym typeface="Arial"/>
              </a:rPr>
              <a:t>.</a:t>
            </a:r>
          </a:p>
        </p:txBody>
      </p:sp>
      <p:sp>
        <p:nvSpPr>
          <p:cNvPr id="5" name="Freeform 5"/>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sp>
        <p:nvSpPr>
          <p:cNvPr id="6" name="TextBox 6"/>
          <p:cNvSpPr txBox="1"/>
          <p:nvPr/>
        </p:nvSpPr>
        <p:spPr>
          <a:xfrm>
            <a:off x="709368" y="7286651"/>
            <a:ext cx="16869263" cy="1700350"/>
          </a:xfrm>
          <a:prstGeom prst="rect">
            <a:avLst/>
          </a:prstGeom>
        </p:spPr>
        <p:txBody>
          <a:bodyPr lIns="0" tIns="0" rIns="0" bIns="0" rtlCol="0" anchor="t">
            <a:spAutoFit/>
          </a:bodyPr>
          <a:lstStyle/>
          <a:p>
            <a:pPr algn="l">
              <a:lnSpc>
                <a:spcPts val="1904"/>
              </a:lnSpc>
            </a:pPr>
            <a:r>
              <a:rPr lang="en-US" sz="1715" dirty="0">
                <a:solidFill>
                  <a:srgbClr val="000000"/>
                </a:solidFill>
                <a:latin typeface="Arial"/>
                <a:ea typeface="Arial"/>
                <a:cs typeface="Arial"/>
                <a:sym typeface="Arial"/>
              </a:rPr>
              <a:t>[1] </a:t>
            </a:r>
            <a:r>
              <a:rPr lang="en-US" sz="1715" dirty="0" err="1">
                <a:solidFill>
                  <a:srgbClr val="000000"/>
                </a:solidFill>
                <a:latin typeface="Arial"/>
                <a:ea typeface="Arial"/>
                <a:cs typeface="Arial"/>
                <a:sym typeface="Arial"/>
              </a:rPr>
              <a:t>Aslan,S</a:t>
            </a:r>
            <a:r>
              <a:rPr lang="en-US" sz="1715" dirty="0">
                <a:solidFill>
                  <a:srgbClr val="000000"/>
                </a:solidFill>
                <a:latin typeface="Arial"/>
                <a:ea typeface="Arial"/>
                <a:cs typeface="Arial"/>
                <a:sym typeface="Arial"/>
              </a:rPr>
              <a:t>.(2023).</a:t>
            </a:r>
            <a:r>
              <a:rPr lang="en-US" sz="1715" dirty="0" err="1">
                <a:solidFill>
                  <a:srgbClr val="000000"/>
                </a:solidFill>
                <a:latin typeface="Arial"/>
                <a:ea typeface="Arial"/>
                <a:cs typeface="Arial"/>
                <a:sym typeface="Arial"/>
              </a:rPr>
              <a:t>Doğal</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Dil</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İşleme</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Teknikleri</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Kullanarak</a:t>
            </a:r>
            <a:r>
              <a:rPr lang="en-US" sz="1715" dirty="0">
                <a:solidFill>
                  <a:srgbClr val="000000"/>
                </a:solidFill>
                <a:latin typeface="Arial"/>
                <a:ea typeface="Arial"/>
                <a:cs typeface="Arial"/>
                <a:sym typeface="Arial"/>
              </a:rPr>
              <a:t> E-</a:t>
            </a:r>
            <a:r>
              <a:rPr lang="en-US" sz="1715" dirty="0" err="1">
                <a:solidFill>
                  <a:srgbClr val="000000"/>
                </a:solidFill>
                <a:latin typeface="Arial"/>
                <a:ea typeface="Arial"/>
                <a:cs typeface="Arial"/>
                <a:sym typeface="Arial"/>
              </a:rPr>
              <a:t>Ticaret</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Kullanıcı</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İncelemelerinde</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Özellik</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Tabanlı</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Duygu</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Analizi.Fırat</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Üniversitesi</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Müh</a:t>
            </a:r>
            <a:r>
              <a:rPr lang="en-US" sz="1715" dirty="0">
                <a:solidFill>
                  <a:srgbClr val="000000"/>
                </a:solidFill>
                <a:latin typeface="Arial"/>
                <a:ea typeface="Arial"/>
                <a:cs typeface="Arial"/>
                <a:sym typeface="Arial"/>
              </a:rPr>
              <a:t>. </a:t>
            </a:r>
            <a:r>
              <a:rPr lang="en-US" sz="1715" dirty="0" err="1">
                <a:solidFill>
                  <a:srgbClr val="000000"/>
                </a:solidFill>
                <a:latin typeface="Arial"/>
                <a:ea typeface="Arial"/>
                <a:cs typeface="Arial"/>
                <a:sym typeface="Arial"/>
              </a:rPr>
              <a:t>Bil</a:t>
            </a:r>
            <a:r>
              <a:rPr lang="en-US" sz="1715" dirty="0">
                <a:solidFill>
                  <a:srgbClr val="000000"/>
                </a:solidFill>
                <a:latin typeface="Arial"/>
                <a:ea typeface="Arial"/>
                <a:cs typeface="Arial"/>
                <a:sym typeface="Arial"/>
              </a:rPr>
              <a:t>. Dergisi,35(2), 875-882, 2023. (https://dergipark.org.tr/tr/pub/fumbd/issue/76699/1335583)</a:t>
            </a:r>
          </a:p>
          <a:p>
            <a:pPr algn="l">
              <a:lnSpc>
                <a:spcPts val="1904"/>
              </a:lnSpc>
            </a:pPr>
            <a:r>
              <a:rPr lang="en-US" sz="1715" dirty="0">
                <a:solidFill>
                  <a:srgbClr val="000000"/>
                </a:solidFill>
                <a:latin typeface="Arial"/>
                <a:ea typeface="Arial"/>
                <a:cs typeface="Arial"/>
                <a:sym typeface="Arial"/>
              </a:rPr>
              <a:t>[2] </a:t>
            </a:r>
            <a:r>
              <a:rPr lang="en-US" sz="1715" dirty="0" err="1">
                <a:solidFill>
                  <a:srgbClr val="000000"/>
                </a:solidFill>
                <a:latin typeface="Arial"/>
                <a:ea typeface="Arial"/>
                <a:cs typeface="Arial"/>
                <a:sym typeface="Arial"/>
              </a:rPr>
              <a:t>Sadhasivam</a:t>
            </a:r>
            <a:r>
              <a:rPr lang="en-US" sz="1715" dirty="0">
                <a:solidFill>
                  <a:srgbClr val="000000"/>
                </a:solidFill>
                <a:latin typeface="Arial"/>
                <a:ea typeface="Arial"/>
                <a:cs typeface="Arial"/>
                <a:sym typeface="Arial"/>
              </a:rPr>
              <a:t>, J., &amp; </a:t>
            </a:r>
            <a:r>
              <a:rPr lang="en-US" sz="1715" dirty="0" err="1">
                <a:solidFill>
                  <a:srgbClr val="000000"/>
                </a:solidFill>
                <a:latin typeface="Arial"/>
                <a:ea typeface="Arial"/>
                <a:cs typeface="Arial"/>
                <a:sym typeface="Arial"/>
              </a:rPr>
              <a:t>Kalivaradhan</a:t>
            </a:r>
            <a:r>
              <a:rPr lang="en-US" sz="1715" dirty="0">
                <a:solidFill>
                  <a:srgbClr val="000000"/>
                </a:solidFill>
                <a:latin typeface="Arial"/>
                <a:ea typeface="Arial"/>
                <a:cs typeface="Arial"/>
                <a:sym typeface="Arial"/>
              </a:rPr>
              <a:t>, R. B. (2019). Sentiment analysis of Amazon products using ensemble machine learning algorithm. International Journal of Mathematical, Engineering and Management Sciences, 4(2), 508 (https://www.researchgate.net/publication/331478260_Sentiment_Analysis_of_Amazon_Products_Using_Ensemble_Machine_Learning_Algorithm)</a:t>
            </a:r>
          </a:p>
          <a:p>
            <a:pPr algn="l">
              <a:lnSpc>
                <a:spcPts val="1904"/>
              </a:lnSpc>
            </a:pPr>
            <a:r>
              <a:rPr lang="en-US" sz="1715" dirty="0">
                <a:solidFill>
                  <a:srgbClr val="000000"/>
                </a:solidFill>
                <a:latin typeface="Arial"/>
                <a:ea typeface="Arial"/>
                <a:cs typeface="Arial"/>
                <a:sym typeface="Arial"/>
              </a:rPr>
              <a:t>[3] Johnson, R., &amp; Zhang, T. (2014). Effective use of word order for text categorization with convolutional neural networks. </a:t>
            </a:r>
            <a:r>
              <a:rPr lang="en-US" sz="1715" dirty="0" err="1">
                <a:solidFill>
                  <a:srgbClr val="000000"/>
                </a:solidFill>
                <a:latin typeface="Arial"/>
                <a:ea typeface="Arial"/>
                <a:cs typeface="Arial"/>
                <a:sym typeface="Arial"/>
              </a:rPr>
              <a:t>arXiv</a:t>
            </a:r>
            <a:r>
              <a:rPr lang="en-US" sz="1715" dirty="0">
                <a:solidFill>
                  <a:srgbClr val="000000"/>
                </a:solidFill>
                <a:latin typeface="Arial"/>
                <a:ea typeface="Arial"/>
                <a:cs typeface="Arial"/>
                <a:sym typeface="Arial"/>
              </a:rPr>
              <a:t> preprint arXiv:1412.1058 (https://arxiv.org/pdf/1412.1058)</a:t>
            </a:r>
          </a:p>
        </p:txBody>
      </p:sp>
      <p:sp>
        <p:nvSpPr>
          <p:cNvPr id="7" name="AutoShape 7"/>
          <p:cNvSpPr/>
          <p:nvPr/>
        </p:nvSpPr>
        <p:spPr>
          <a:xfrm flipV="1">
            <a:off x="0" y="6894993"/>
            <a:ext cx="18288000" cy="0"/>
          </a:xfrm>
          <a:prstGeom prst="line">
            <a:avLst/>
          </a:prstGeom>
          <a:ln w="38100" cap="flat">
            <a:solidFill>
              <a:srgbClr val="000000"/>
            </a:solidFill>
            <a:prstDash val="solid"/>
            <a:headEnd type="diamond" w="lg" len="lg"/>
            <a:tailEnd type="diamond" w="lg" len="lg"/>
          </a:ln>
        </p:spPr>
        <p:txBody>
          <a:bodyPr/>
          <a:lstStyle/>
          <a:p>
            <a:endParaRPr lang="tr-TR"/>
          </a:p>
        </p:txBody>
      </p:sp>
      <p:sp>
        <p:nvSpPr>
          <p:cNvPr id="8" name="TextBox 8"/>
          <p:cNvSpPr txBox="1"/>
          <p:nvPr/>
        </p:nvSpPr>
        <p:spPr>
          <a:xfrm>
            <a:off x="83264" y="150956"/>
            <a:ext cx="5936536" cy="799963"/>
          </a:xfrm>
          <a:prstGeom prst="rect">
            <a:avLst/>
          </a:prstGeom>
        </p:spPr>
        <p:txBody>
          <a:bodyPr wrap="square" lIns="0" tIns="0" rIns="0" bIns="0" rtlCol="0" anchor="t">
            <a:spAutoFit/>
          </a:bodyPr>
          <a:lstStyle/>
          <a:p>
            <a:pPr algn="ctr">
              <a:lnSpc>
                <a:spcPts val="6580"/>
              </a:lnSpc>
              <a:spcBef>
                <a:spcPct val="0"/>
              </a:spcBef>
            </a:pPr>
            <a:r>
              <a:rPr lang="en-US" sz="4700" dirty="0" err="1">
                <a:solidFill>
                  <a:srgbClr val="000000"/>
                </a:solidFill>
                <a:latin typeface="Arial Bold"/>
                <a:ea typeface="Arial Bold"/>
                <a:cs typeface="Arial Bold"/>
                <a:sym typeface="Arial Bold"/>
              </a:rPr>
              <a:t>Literatür</a:t>
            </a:r>
            <a:r>
              <a:rPr lang="en-US" sz="4700" dirty="0">
                <a:solidFill>
                  <a:srgbClr val="000000"/>
                </a:solidFill>
                <a:latin typeface="Arial Bold"/>
                <a:ea typeface="Arial Bold"/>
                <a:cs typeface="Arial Bold"/>
                <a:sym typeface="Arial Bold"/>
              </a:rPr>
              <a:t> </a:t>
            </a:r>
            <a:r>
              <a:rPr lang="en-US" sz="4700" dirty="0" err="1">
                <a:solidFill>
                  <a:srgbClr val="000000"/>
                </a:solidFill>
                <a:latin typeface="Arial Bold"/>
                <a:ea typeface="Arial Bold"/>
                <a:cs typeface="Arial Bold"/>
                <a:sym typeface="Arial Bold"/>
              </a:rPr>
              <a:t>Taraması</a:t>
            </a:r>
            <a:endParaRPr lang="en-US" sz="4700" dirty="0">
              <a:solidFill>
                <a:srgbClr val="000000"/>
              </a:solidFill>
              <a:latin typeface="Arial Bold"/>
              <a:ea typeface="Arial Bold"/>
              <a:cs typeface="Arial Bold"/>
              <a:sym typeface="Arial Bold"/>
            </a:endParaRPr>
          </a:p>
        </p:txBody>
      </p:sp>
      <p:sp>
        <p:nvSpPr>
          <p:cNvPr id="9" name="Freeform 9"/>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3445" y="2097399"/>
            <a:ext cx="15203276" cy="1577721"/>
          </a:xfrm>
          <a:prstGeom prst="rect">
            <a:avLst/>
          </a:prstGeom>
        </p:spPr>
        <p:txBody>
          <a:bodyPr lIns="0" tIns="0" rIns="0" bIns="0" rtlCol="0" anchor="t">
            <a:spAutoFit/>
          </a:bodyPr>
          <a:lstStyle/>
          <a:p>
            <a:pPr algn="just">
              <a:lnSpc>
                <a:spcPts val="2441"/>
              </a:lnSpc>
            </a:pPr>
            <a:r>
              <a:rPr lang="en-US" sz="2199">
                <a:solidFill>
                  <a:srgbClr val="000000"/>
                </a:solidFill>
                <a:latin typeface="Arial"/>
                <a:ea typeface="Arial"/>
                <a:cs typeface="Arial"/>
                <a:sym typeface="Arial"/>
              </a:rPr>
              <a:t>[4] Bu çalışmada, Tekrarlayan Sinir Ağları(RNN) ve Uzun Kısa Süreli Bellek(LSTM) ağları dahil olmak üzere gelişmiş sinir ağı mimarilerine odaklanarak bir çalışma gerçekleştiriliyor. Veri seti olarak ise Amazon'un 34660 veri noktası bulunan veri setlerini incelemeye  alıyor. Bu çalışma derin öğrenme yaklaşımına sahiptir ve bu farklı modeller denenerek doğruluk oranlarında karşılaştırma yapılmıştır. Denenen modeller ve doğruluk oranları sırasıyla Logistic Regression %88.8 , SVM 89.2, RNN % 85.4 ve LTSM %91.3 gibi yüksek doğruluk oranlarına sahiptir.</a:t>
            </a:r>
          </a:p>
        </p:txBody>
      </p:sp>
      <p:sp>
        <p:nvSpPr>
          <p:cNvPr id="3" name="TextBox 3"/>
          <p:cNvSpPr txBox="1"/>
          <p:nvPr/>
        </p:nvSpPr>
        <p:spPr>
          <a:xfrm>
            <a:off x="1633445" y="4504876"/>
            <a:ext cx="15203276" cy="2187321"/>
          </a:xfrm>
          <a:prstGeom prst="rect">
            <a:avLst/>
          </a:prstGeom>
        </p:spPr>
        <p:txBody>
          <a:bodyPr lIns="0" tIns="0" rIns="0" bIns="0" rtlCol="0" anchor="t">
            <a:spAutoFit/>
          </a:bodyPr>
          <a:lstStyle/>
          <a:p>
            <a:pPr algn="just">
              <a:lnSpc>
                <a:spcPts val="2441"/>
              </a:lnSpc>
            </a:pPr>
            <a:r>
              <a:rPr lang="en-US" sz="2199">
                <a:solidFill>
                  <a:srgbClr val="000000"/>
                </a:solidFill>
                <a:latin typeface="Arial"/>
                <a:ea typeface="Arial"/>
                <a:cs typeface="Arial"/>
                <a:sym typeface="Arial"/>
              </a:rPr>
              <a:t>[5] Bu çalışmada, yazarlar denetimsiz ve yarı denetimli makine öğrenme yöntemlerini kullanarak 'X' ve 'beyazperde.com' üzerindeki  verilerden yararlanarak bir duygu analizi çalışması yapılmıştır. Verilerin %90 ı makine eğitimi %10 u test için kullanılmaktadır. Projede duygu sözcükleri oluşturma, makine öğrenmesi yöntemleri ve öznitelik kümeleri, derin yapay sinir ağları, anlamsal/duygusal kelime vektörleri ve yön bazlı duygu analizi gibi yöntemler kullanılıyor. Projenin en önemli özelliklerinden biri sondan eklemeli ve olumsuzluk içeren ifadeleri içeren bir dil olması nedeniyle doğal dil işleme yapılması zor olan bir dil olan Türkçe ile çalışması. Yapılan çalışmalar sonucunda sistemin film yorumları veri seti için %90, 'X' veri seti için ise %80 gibi yüksek doğruluk oranlarına sahip olduğu bilinmektedir.</a:t>
            </a:r>
          </a:p>
        </p:txBody>
      </p:sp>
      <p:sp>
        <p:nvSpPr>
          <p:cNvPr id="4" name="AutoShape 4"/>
          <p:cNvSpPr/>
          <p:nvPr/>
        </p:nvSpPr>
        <p:spPr>
          <a:xfrm flipV="1">
            <a:off x="0" y="7180698"/>
            <a:ext cx="18288000" cy="0"/>
          </a:xfrm>
          <a:prstGeom prst="line">
            <a:avLst/>
          </a:prstGeom>
          <a:ln w="38100" cap="flat">
            <a:solidFill>
              <a:srgbClr val="000000"/>
            </a:solidFill>
            <a:prstDash val="solid"/>
            <a:headEnd type="diamond" w="lg" len="lg"/>
            <a:tailEnd type="diamond" w="lg" len="lg"/>
          </a:ln>
        </p:spPr>
        <p:txBody>
          <a:bodyPr/>
          <a:lstStyle/>
          <a:p>
            <a:endParaRPr lang="tr-TR"/>
          </a:p>
        </p:txBody>
      </p:sp>
      <p:sp>
        <p:nvSpPr>
          <p:cNvPr id="5" name="TextBox 5"/>
          <p:cNvSpPr txBox="1"/>
          <p:nvPr/>
        </p:nvSpPr>
        <p:spPr>
          <a:xfrm>
            <a:off x="83264" y="150956"/>
            <a:ext cx="5707936" cy="799963"/>
          </a:xfrm>
          <a:prstGeom prst="rect">
            <a:avLst/>
          </a:prstGeom>
        </p:spPr>
        <p:txBody>
          <a:bodyPr wrap="square" lIns="0" tIns="0" rIns="0" bIns="0" rtlCol="0" anchor="t">
            <a:spAutoFit/>
          </a:bodyPr>
          <a:lstStyle/>
          <a:p>
            <a:pPr algn="ctr">
              <a:lnSpc>
                <a:spcPts val="6580"/>
              </a:lnSpc>
              <a:spcBef>
                <a:spcPct val="0"/>
              </a:spcBef>
            </a:pPr>
            <a:r>
              <a:rPr lang="en-US" sz="4700" dirty="0" err="1">
                <a:solidFill>
                  <a:srgbClr val="000000"/>
                </a:solidFill>
                <a:latin typeface="Arial Bold"/>
                <a:ea typeface="Arial Bold"/>
                <a:cs typeface="Arial Bold"/>
                <a:sym typeface="Arial Bold"/>
              </a:rPr>
              <a:t>Literatür</a:t>
            </a:r>
            <a:r>
              <a:rPr lang="en-US" sz="4700" dirty="0">
                <a:solidFill>
                  <a:srgbClr val="000000"/>
                </a:solidFill>
                <a:latin typeface="Arial Bold"/>
                <a:ea typeface="Arial Bold"/>
                <a:cs typeface="Arial Bold"/>
                <a:sym typeface="Arial Bold"/>
              </a:rPr>
              <a:t> </a:t>
            </a:r>
            <a:r>
              <a:rPr lang="en-US" sz="4700" dirty="0" err="1">
                <a:solidFill>
                  <a:srgbClr val="000000"/>
                </a:solidFill>
                <a:latin typeface="Arial Bold"/>
                <a:ea typeface="Arial Bold"/>
                <a:cs typeface="Arial Bold"/>
                <a:sym typeface="Arial Bold"/>
              </a:rPr>
              <a:t>Taraması</a:t>
            </a:r>
            <a:endParaRPr lang="en-US" sz="4700" dirty="0">
              <a:solidFill>
                <a:srgbClr val="000000"/>
              </a:solidFill>
              <a:latin typeface="Arial Bold"/>
              <a:ea typeface="Arial Bold"/>
              <a:cs typeface="Arial Bold"/>
              <a:sym typeface="Arial Bold"/>
            </a:endParaRPr>
          </a:p>
        </p:txBody>
      </p:sp>
      <p:sp>
        <p:nvSpPr>
          <p:cNvPr id="6" name="Freeform 6"/>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sp>
        <p:nvSpPr>
          <p:cNvPr id="7" name="TextBox 7"/>
          <p:cNvSpPr txBox="1"/>
          <p:nvPr/>
        </p:nvSpPr>
        <p:spPr>
          <a:xfrm>
            <a:off x="384974" y="7400905"/>
            <a:ext cx="17700218" cy="1277874"/>
          </a:xfrm>
          <a:prstGeom prst="rect">
            <a:avLst/>
          </a:prstGeom>
        </p:spPr>
        <p:txBody>
          <a:bodyPr lIns="0" tIns="0" rIns="0" bIns="0" rtlCol="0" anchor="t">
            <a:spAutoFit/>
          </a:bodyPr>
          <a:lstStyle/>
          <a:p>
            <a:pPr algn="l">
              <a:lnSpc>
                <a:spcPts val="1998"/>
              </a:lnSpc>
            </a:pPr>
            <a:r>
              <a:rPr lang="en-US" sz="1800">
                <a:solidFill>
                  <a:srgbClr val="000000"/>
                </a:solidFill>
                <a:latin typeface="Arial"/>
                <a:ea typeface="Arial"/>
                <a:cs typeface="Arial"/>
                <a:sym typeface="Arial"/>
              </a:rPr>
              <a:t>[4] Tan, W., Wang, X., &amp; Xu, X. (2018). Sentiment analysis for Amazon reviews. In International Conference (pp. 1-5)</a:t>
            </a:r>
          </a:p>
          <a:p>
            <a:pPr algn="l">
              <a:lnSpc>
                <a:spcPts val="1998"/>
              </a:lnSpc>
            </a:pPr>
            <a:r>
              <a:rPr lang="en-US" sz="1800">
                <a:solidFill>
                  <a:srgbClr val="000000"/>
                </a:solidFill>
                <a:latin typeface="Arial"/>
                <a:ea typeface="Arial"/>
                <a:cs typeface="Arial"/>
                <a:sym typeface="Arial"/>
              </a:rPr>
              <a:t>( https://cs229.stanford.edu/proj2018/report/122.pdf)</a:t>
            </a:r>
          </a:p>
          <a:p>
            <a:pPr algn="l">
              <a:lnSpc>
                <a:spcPts val="1998"/>
              </a:lnSpc>
            </a:pPr>
            <a:endParaRPr lang="en-US" sz="1800">
              <a:solidFill>
                <a:srgbClr val="000000"/>
              </a:solidFill>
              <a:latin typeface="Arial"/>
              <a:ea typeface="Arial"/>
              <a:cs typeface="Arial"/>
              <a:sym typeface="Arial"/>
            </a:endParaRPr>
          </a:p>
          <a:p>
            <a:pPr algn="l">
              <a:lnSpc>
                <a:spcPts val="1998"/>
              </a:lnSpc>
            </a:pPr>
            <a:r>
              <a:rPr lang="en-US" sz="1800">
                <a:solidFill>
                  <a:srgbClr val="000000"/>
                </a:solidFill>
                <a:latin typeface="Arial"/>
                <a:ea typeface="Arial"/>
                <a:cs typeface="Arial"/>
                <a:sym typeface="Arial"/>
              </a:rPr>
              <a:t>[5] Aydın,C.R.(2020).Developing a comprehensive frameworks for sentiment analysis in Turkish.Doktora Tezi,Boğaziçi Üniversitesi,Fen Bilimleri Enstitüsü.</a:t>
            </a:r>
          </a:p>
          <a:p>
            <a:pPr algn="l">
              <a:lnSpc>
                <a:spcPts val="1998"/>
              </a:lnSpc>
            </a:pPr>
            <a:r>
              <a:rPr lang="en-US" sz="1800">
                <a:solidFill>
                  <a:srgbClr val="000000"/>
                </a:solidFill>
                <a:latin typeface="Arial"/>
                <a:ea typeface="Arial"/>
                <a:cs typeface="Arial"/>
                <a:sym typeface="Arial"/>
              </a:rPr>
              <a:t>(https://tez.yok.gov.tr/UlusalTezMerkezi/tezDetay.jsp?id=_nn2Hsj3nq_2-n2nzA3AKA&amp;no=ZXt71eKHVDScGLFfeT9v6A)</a:t>
            </a:r>
          </a:p>
        </p:txBody>
      </p:sp>
      <p:sp>
        <p:nvSpPr>
          <p:cNvPr id="8" name="Freeform 8"/>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98538"/>
            <a:ext cx="18288000" cy="1388462"/>
          </a:xfrm>
          <a:custGeom>
            <a:avLst/>
            <a:gdLst/>
            <a:ahLst/>
            <a:cxnLst/>
            <a:rect l="l" t="t" r="r" b="b"/>
            <a:pathLst>
              <a:path w="18288000" h="1388462">
                <a:moveTo>
                  <a:pt x="0" y="0"/>
                </a:moveTo>
                <a:lnTo>
                  <a:pt x="18288000" y="0"/>
                </a:lnTo>
                <a:lnTo>
                  <a:pt x="18288000" y="1388462"/>
                </a:lnTo>
                <a:lnTo>
                  <a:pt x="0" y="1388462"/>
                </a:lnTo>
                <a:lnTo>
                  <a:pt x="0" y="0"/>
                </a:lnTo>
                <a:close/>
              </a:path>
            </a:pathLst>
          </a:custGeom>
          <a:blipFill>
            <a:blip r:embed="rId2"/>
            <a:stretch>
              <a:fillRect t="-3193" b="-3193"/>
            </a:stretch>
          </a:blipFill>
        </p:spPr>
        <p:txBody>
          <a:bodyPr/>
          <a:lstStyle/>
          <a:p>
            <a:endParaRPr lang="tr-TR"/>
          </a:p>
        </p:txBody>
      </p:sp>
      <p:sp>
        <p:nvSpPr>
          <p:cNvPr id="3" name="Freeform 3"/>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3"/>
            <a:stretch>
              <a:fillRect/>
            </a:stretch>
          </a:blipFill>
        </p:spPr>
        <p:txBody>
          <a:bodyPr/>
          <a:lstStyle/>
          <a:p>
            <a:endParaRPr lang="tr-TR"/>
          </a:p>
        </p:txBody>
      </p:sp>
      <p:sp>
        <p:nvSpPr>
          <p:cNvPr id="4" name="Freeform 4"/>
          <p:cNvSpPr/>
          <p:nvPr/>
        </p:nvSpPr>
        <p:spPr>
          <a:xfrm>
            <a:off x="1146857" y="3575414"/>
            <a:ext cx="16112443" cy="3136171"/>
          </a:xfrm>
          <a:custGeom>
            <a:avLst/>
            <a:gdLst/>
            <a:ahLst/>
            <a:cxnLst/>
            <a:rect l="l" t="t" r="r" b="b"/>
            <a:pathLst>
              <a:path w="16112443" h="3136171">
                <a:moveTo>
                  <a:pt x="0" y="0"/>
                </a:moveTo>
                <a:lnTo>
                  <a:pt x="16112443" y="0"/>
                </a:lnTo>
                <a:lnTo>
                  <a:pt x="16112443" y="3136172"/>
                </a:lnTo>
                <a:lnTo>
                  <a:pt x="0" y="3136172"/>
                </a:lnTo>
                <a:lnTo>
                  <a:pt x="0" y="0"/>
                </a:lnTo>
                <a:close/>
              </a:path>
            </a:pathLst>
          </a:custGeom>
          <a:blipFill>
            <a:blip r:embed="rId4"/>
            <a:stretch>
              <a:fillRect l="-3166" t="-11871" r="-8044" b="-21104"/>
            </a:stretch>
          </a:blipFill>
        </p:spPr>
        <p:txBody>
          <a:bodyPr/>
          <a:lstStyle/>
          <a:p>
            <a:endParaRPr lang="tr-TR"/>
          </a:p>
        </p:txBody>
      </p:sp>
      <p:sp>
        <p:nvSpPr>
          <p:cNvPr id="5" name="TextBox 5"/>
          <p:cNvSpPr txBox="1"/>
          <p:nvPr/>
        </p:nvSpPr>
        <p:spPr>
          <a:xfrm>
            <a:off x="255422" y="838200"/>
            <a:ext cx="7471569" cy="932815"/>
          </a:xfrm>
          <a:prstGeom prst="rect">
            <a:avLst/>
          </a:prstGeom>
        </p:spPr>
        <p:txBody>
          <a:bodyPr lIns="0" tIns="0" rIns="0" bIns="0" rtlCol="0" anchor="t">
            <a:spAutoFit/>
          </a:bodyPr>
          <a:lstStyle/>
          <a:p>
            <a:pPr algn="ctr">
              <a:lnSpc>
                <a:spcPts val="6859"/>
              </a:lnSpc>
              <a:spcBef>
                <a:spcPct val="0"/>
              </a:spcBef>
            </a:pPr>
            <a:r>
              <a:rPr lang="en-US" sz="4899">
                <a:solidFill>
                  <a:srgbClr val="000000"/>
                </a:solidFill>
                <a:latin typeface="Arial Bold"/>
                <a:ea typeface="Arial Bold"/>
                <a:cs typeface="Arial Bold"/>
                <a:sym typeface="Arial Bold"/>
              </a:rPr>
              <a:t>Tarihsel Program İş Akışı</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70722" y="9069829"/>
            <a:ext cx="16217278" cy="1231249"/>
          </a:xfrm>
          <a:custGeom>
            <a:avLst/>
            <a:gdLst/>
            <a:ahLst/>
            <a:cxnLst/>
            <a:rect l="l" t="t" r="r" b="b"/>
            <a:pathLst>
              <a:path w="16217278" h="1231249">
                <a:moveTo>
                  <a:pt x="0" y="0"/>
                </a:moveTo>
                <a:lnTo>
                  <a:pt x="16217278" y="0"/>
                </a:lnTo>
                <a:lnTo>
                  <a:pt x="16217278" y="1231249"/>
                </a:lnTo>
                <a:lnTo>
                  <a:pt x="0" y="1231249"/>
                </a:lnTo>
                <a:lnTo>
                  <a:pt x="0" y="0"/>
                </a:lnTo>
                <a:close/>
              </a:path>
            </a:pathLst>
          </a:custGeom>
          <a:blipFill>
            <a:blip r:embed="rId2"/>
            <a:stretch>
              <a:fillRect t="-3193" b="-3193"/>
            </a:stretch>
          </a:blipFill>
        </p:spPr>
        <p:txBody>
          <a:bodyPr/>
          <a:lstStyle/>
          <a:p>
            <a:endParaRPr lang="tr-TR"/>
          </a:p>
        </p:txBody>
      </p:sp>
      <p:grpSp>
        <p:nvGrpSpPr>
          <p:cNvPr id="3" name="Group 3"/>
          <p:cNvGrpSpPr/>
          <p:nvPr/>
        </p:nvGrpSpPr>
        <p:grpSpPr>
          <a:xfrm>
            <a:off x="-514350" y="-206112"/>
            <a:ext cx="2879988" cy="10859457"/>
            <a:chOff x="0" y="0"/>
            <a:chExt cx="758515" cy="2860104"/>
          </a:xfrm>
        </p:grpSpPr>
        <p:sp>
          <p:nvSpPr>
            <p:cNvPr id="4" name="Freeform 4"/>
            <p:cNvSpPr/>
            <p:nvPr/>
          </p:nvSpPr>
          <p:spPr>
            <a:xfrm>
              <a:off x="0" y="0"/>
              <a:ext cx="758515" cy="2860104"/>
            </a:xfrm>
            <a:custGeom>
              <a:avLst/>
              <a:gdLst/>
              <a:ahLst/>
              <a:cxnLst/>
              <a:rect l="l" t="t" r="r" b="b"/>
              <a:pathLst>
                <a:path w="758515" h="2860104">
                  <a:moveTo>
                    <a:pt x="0" y="0"/>
                  </a:moveTo>
                  <a:lnTo>
                    <a:pt x="758515" y="0"/>
                  </a:lnTo>
                  <a:lnTo>
                    <a:pt x="758515" y="2860104"/>
                  </a:lnTo>
                  <a:lnTo>
                    <a:pt x="0" y="2860104"/>
                  </a:lnTo>
                  <a:close/>
                </a:path>
              </a:pathLst>
            </a:custGeom>
            <a:solidFill>
              <a:srgbClr val="5271FF"/>
            </a:solidFill>
          </p:spPr>
          <p:txBody>
            <a:bodyPr/>
            <a:lstStyle/>
            <a:p>
              <a:endParaRPr lang="tr-TR"/>
            </a:p>
          </p:txBody>
        </p:sp>
        <p:sp>
          <p:nvSpPr>
            <p:cNvPr id="5" name="TextBox 5"/>
            <p:cNvSpPr txBox="1"/>
            <p:nvPr/>
          </p:nvSpPr>
          <p:spPr>
            <a:xfrm>
              <a:off x="0" y="-28575"/>
              <a:ext cx="758515" cy="288867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54905" y="117966"/>
            <a:ext cx="1821467" cy="18214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74718" y="237780"/>
            <a:ext cx="1581840" cy="15818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tr-TR"/>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820"/>
                </a:lnSpc>
              </a:pPr>
              <a:endParaRPr/>
            </a:p>
          </p:txBody>
        </p:sp>
      </p:grpSp>
      <p:sp>
        <p:nvSpPr>
          <p:cNvPr id="12" name="Freeform 12"/>
          <p:cNvSpPr/>
          <p:nvPr/>
        </p:nvSpPr>
        <p:spPr>
          <a:xfrm>
            <a:off x="1810086" y="473148"/>
            <a:ext cx="1111104" cy="1111104"/>
          </a:xfrm>
          <a:custGeom>
            <a:avLst/>
            <a:gdLst/>
            <a:ahLst/>
            <a:cxnLst/>
            <a:rect l="l" t="t" r="r" b="b"/>
            <a:pathLst>
              <a:path w="1111104" h="1111104">
                <a:moveTo>
                  <a:pt x="0" y="0"/>
                </a:moveTo>
                <a:lnTo>
                  <a:pt x="1111104" y="0"/>
                </a:lnTo>
                <a:lnTo>
                  <a:pt x="1111104" y="1111104"/>
                </a:lnTo>
                <a:lnTo>
                  <a:pt x="0" y="1111104"/>
                </a:lnTo>
                <a:lnTo>
                  <a:pt x="0" y="0"/>
                </a:lnTo>
                <a:close/>
              </a:path>
            </a:pathLst>
          </a:custGeom>
          <a:blipFill>
            <a:blip r:embed="rId3"/>
            <a:stretch>
              <a:fillRect/>
            </a:stretch>
          </a:blipFill>
        </p:spPr>
        <p:txBody>
          <a:bodyPr/>
          <a:lstStyle/>
          <a:p>
            <a:endParaRPr lang="tr-TR"/>
          </a:p>
        </p:txBody>
      </p:sp>
      <p:sp>
        <p:nvSpPr>
          <p:cNvPr id="13" name="Freeform 13"/>
          <p:cNvSpPr/>
          <p:nvPr/>
        </p:nvSpPr>
        <p:spPr>
          <a:xfrm>
            <a:off x="528962" y="2236199"/>
            <a:ext cx="1107825" cy="1107825"/>
          </a:xfrm>
          <a:custGeom>
            <a:avLst/>
            <a:gdLst/>
            <a:ahLst/>
            <a:cxnLst/>
            <a:rect l="l" t="t" r="r" b="b"/>
            <a:pathLst>
              <a:path w="1107825" h="1107825">
                <a:moveTo>
                  <a:pt x="0" y="0"/>
                </a:moveTo>
                <a:lnTo>
                  <a:pt x="1107825" y="0"/>
                </a:lnTo>
                <a:lnTo>
                  <a:pt x="1107825" y="1107825"/>
                </a:lnTo>
                <a:lnTo>
                  <a:pt x="0" y="1107825"/>
                </a:lnTo>
                <a:lnTo>
                  <a:pt x="0" y="0"/>
                </a:lnTo>
                <a:close/>
              </a:path>
            </a:pathLst>
          </a:custGeom>
          <a:blipFill>
            <a:blip r:embed="rId4"/>
            <a:stretch>
              <a:fillRect/>
            </a:stretch>
          </a:blipFill>
        </p:spPr>
        <p:txBody>
          <a:bodyPr/>
          <a:lstStyle/>
          <a:p>
            <a:endParaRPr lang="tr-TR"/>
          </a:p>
        </p:txBody>
      </p:sp>
      <p:sp>
        <p:nvSpPr>
          <p:cNvPr id="14" name="Freeform 14"/>
          <p:cNvSpPr/>
          <p:nvPr/>
        </p:nvSpPr>
        <p:spPr>
          <a:xfrm>
            <a:off x="509393" y="3639299"/>
            <a:ext cx="1146963" cy="1146963"/>
          </a:xfrm>
          <a:custGeom>
            <a:avLst/>
            <a:gdLst/>
            <a:ahLst/>
            <a:cxnLst/>
            <a:rect l="l" t="t" r="r" b="b"/>
            <a:pathLst>
              <a:path w="1146963" h="1146963">
                <a:moveTo>
                  <a:pt x="0" y="0"/>
                </a:moveTo>
                <a:lnTo>
                  <a:pt x="1146963" y="0"/>
                </a:lnTo>
                <a:lnTo>
                  <a:pt x="1146963" y="1146963"/>
                </a:lnTo>
                <a:lnTo>
                  <a:pt x="0" y="1146963"/>
                </a:lnTo>
                <a:lnTo>
                  <a:pt x="0" y="0"/>
                </a:lnTo>
                <a:close/>
              </a:path>
            </a:pathLst>
          </a:custGeom>
          <a:blipFill>
            <a:blip r:embed="rId5"/>
            <a:stretch>
              <a:fillRect/>
            </a:stretch>
          </a:blipFill>
        </p:spPr>
        <p:txBody>
          <a:bodyPr/>
          <a:lstStyle/>
          <a:p>
            <a:endParaRPr lang="tr-TR"/>
          </a:p>
        </p:txBody>
      </p:sp>
      <p:sp>
        <p:nvSpPr>
          <p:cNvPr id="15" name="Freeform 15"/>
          <p:cNvSpPr/>
          <p:nvPr/>
        </p:nvSpPr>
        <p:spPr>
          <a:xfrm>
            <a:off x="513463" y="5081537"/>
            <a:ext cx="1087008" cy="1087008"/>
          </a:xfrm>
          <a:custGeom>
            <a:avLst/>
            <a:gdLst/>
            <a:ahLst/>
            <a:cxnLst/>
            <a:rect l="l" t="t" r="r" b="b"/>
            <a:pathLst>
              <a:path w="1087008" h="1087008">
                <a:moveTo>
                  <a:pt x="0" y="0"/>
                </a:moveTo>
                <a:lnTo>
                  <a:pt x="1087008" y="0"/>
                </a:lnTo>
                <a:lnTo>
                  <a:pt x="1087008" y="1087008"/>
                </a:lnTo>
                <a:lnTo>
                  <a:pt x="0" y="1087008"/>
                </a:lnTo>
                <a:lnTo>
                  <a:pt x="0" y="0"/>
                </a:lnTo>
                <a:close/>
              </a:path>
            </a:pathLst>
          </a:custGeom>
          <a:blipFill>
            <a:blip r:embed="rId6"/>
            <a:stretch>
              <a:fillRect/>
            </a:stretch>
          </a:blipFill>
        </p:spPr>
        <p:txBody>
          <a:bodyPr/>
          <a:lstStyle/>
          <a:p>
            <a:endParaRPr lang="tr-TR"/>
          </a:p>
        </p:txBody>
      </p:sp>
      <p:sp>
        <p:nvSpPr>
          <p:cNvPr id="16" name="Freeform 16"/>
          <p:cNvSpPr/>
          <p:nvPr/>
        </p:nvSpPr>
        <p:spPr>
          <a:xfrm>
            <a:off x="543416" y="6463820"/>
            <a:ext cx="1038613" cy="1038613"/>
          </a:xfrm>
          <a:custGeom>
            <a:avLst/>
            <a:gdLst/>
            <a:ahLst/>
            <a:cxnLst/>
            <a:rect l="l" t="t" r="r" b="b"/>
            <a:pathLst>
              <a:path w="1038613" h="1038613">
                <a:moveTo>
                  <a:pt x="0" y="0"/>
                </a:moveTo>
                <a:lnTo>
                  <a:pt x="1038613" y="0"/>
                </a:lnTo>
                <a:lnTo>
                  <a:pt x="1038613" y="1038614"/>
                </a:lnTo>
                <a:lnTo>
                  <a:pt x="0" y="1038614"/>
                </a:lnTo>
                <a:lnTo>
                  <a:pt x="0" y="0"/>
                </a:lnTo>
                <a:close/>
              </a:path>
            </a:pathLst>
          </a:custGeom>
          <a:blipFill>
            <a:blip r:embed="rId7"/>
            <a:stretch>
              <a:fillRect/>
            </a:stretch>
          </a:blipFill>
        </p:spPr>
        <p:txBody>
          <a:bodyPr/>
          <a:lstStyle/>
          <a:p>
            <a:endParaRPr lang="tr-TR"/>
          </a:p>
        </p:txBody>
      </p:sp>
      <p:sp>
        <p:nvSpPr>
          <p:cNvPr id="17" name="Freeform 17"/>
          <p:cNvSpPr/>
          <p:nvPr/>
        </p:nvSpPr>
        <p:spPr>
          <a:xfrm>
            <a:off x="489241" y="7797709"/>
            <a:ext cx="1078918" cy="1078918"/>
          </a:xfrm>
          <a:custGeom>
            <a:avLst/>
            <a:gdLst/>
            <a:ahLst/>
            <a:cxnLst/>
            <a:rect l="l" t="t" r="r" b="b"/>
            <a:pathLst>
              <a:path w="1078918" h="1078918">
                <a:moveTo>
                  <a:pt x="0" y="0"/>
                </a:moveTo>
                <a:lnTo>
                  <a:pt x="1078918" y="0"/>
                </a:lnTo>
                <a:lnTo>
                  <a:pt x="1078918" y="1078918"/>
                </a:lnTo>
                <a:lnTo>
                  <a:pt x="0" y="1078918"/>
                </a:lnTo>
                <a:lnTo>
                  <a:pt x="0" y="0"/>
                </a:lnTo>
                <a:close/>
              </a:path>
            </a:pathLst>
          </a:custGeom>
          <a:blipFill>
            <a:blip r:embed="rId8"/>
            <a:stretch>
              <a:fillRect/>
            </a:stretch>
          </a:blipFill>
        </p:spPr>
        <p:txBody>
          <a:bodyPr/>
          <a:lstStyle/>
          <a:p>
            <a:endParaRPr lang="tr-TR"/>
          </a:p>
        </p:txBody>
      </p:sp>
      <p:sp>
        <p:nvSpPr>
          <p:cNvPr id="18" name="Freeform 18"/>
          <p:cNvSpPr/>
          <p:nvPr/>
        </p:nvSpPr>
        <p:spPr>
          <a:xfrm>
            <a:off x="515148" y="9171902"/>
            <a:ext cx="1027103" cy="1027103"/>
          </a:xfrm>
          <a:custGeom>
            <a:avLst/>
            <a:gdLst/>
            <a:ahLst/>
            <a:cxnLst/>
            <a:rect l="l" t="t" r="r" b="b"/>
            <a:pathLst>
              <a:path w="1027103" h="1027103">
                <a:moveTo>
                  <a:pt x="0" y="0"/>
                </a:moveTo>
                <a:lnTo>
                  <a:pt x="1027104" y="0"/>
                </a:lnTo>
                <a:lnTo>
                  <a:pt x="1027104" y="1027103"/>
                </a:lnTo>
                <a:lnTo>
                  <a:pt x="0" y="1027103"/>
                </a:lnTo>
                <a:lnTo>
                  <a:pt x="0" y="0"/>
                </a:lnTo>
                <a:close/>
              </a:path>
            </a:pathLst>
          </a:custGeom>
          <a:blipFill>
            <a:blip r:embed="rId9"/>
            <a:stretch>
              <a:fillRect/>
            </a:stretch>
          </a:blipFill>
        </p:spPr>
        <p:txBody>
          <a:bodyPr/>
          <a:lstStyle/>
          <a:p>
            <a:endParaRPr lang="tr-TR"/>
          </a:p>
        </p:txBody>
      </p:sp>
      <p:sp>
        <p:nvSpPr>
          <p:cNvPr id="19" name="Freeform 19"/>
          <p:cNvSpPr/>
          <p:nvPr/>
        </p:nvSpPr>
        <p:spPr>
          <a:xfrm>
            <a:off x="16873770" y="0"/>
            <a:ext cx="1414230" cy="1141486"/>
          </a:xfrm>
          <a:custGeom>
            <a:avLst/>
            <a:gdLst/>
            <a:ahLst/>
            <a:cxnLst/>
            <a:rect l="l" t="t" r="r" b="b"/>
            <a:pathLst>
              <a:path w="1414230" h="1141486">
                <a:moveTo>
                  <a:pt x="0" y="0"/>
                </a:moveTo>
                <a:lnTo>
                  <a:pt x="1414230" y="0"/>
                </a:lnTo>
                <a:lnTo>
                  <a:pt x="1414230" y="1141486"/>
                </a:lnTo>
                <a:lnTo>
                  <a:pt x="0" y="1141486"/>
                </a:lnTo>
                <a:lnTo>
                  <a:pt x="0" y="0"/>
                </a:lnTo>
                <a:close/>
              </a:path>
            </a:pathLst>
          </a:custGeom>
          <a:blipFill>
            <a:blip r:embed="rId10"/>
            <a:stretch>
              <a:fillRect/>
            </a:stretch>
          </a:blipFill>
        </p:spPr>
        <p:txBody>
          <a:bodyPr/>
          <a:lstStyle/>
          <a:p>
            <a:endParaRPr lang="tr-TR"/>
          </a:p>
        </p:txBody>
      </p:sp>
      <p:sp>
        <p:nvSpPr>
          <p:cNvPr id="20" name="Freeform 20"/>
          <p:cNvSpPr/>
          <p:nvPr/>
        </p:nvSpPr>
        <p:spPr>
          <a:xfrm>
            <a:off x="5909797" y="1939434"/>
            <a:ext cx="12224147" cy="6873296"/>
          </a:xfrm>
          <a:custGeom>
            <a:avLst/>
            <a:gdLst/>
            <a:ahLst/>
            <a:cxnLst/>
            <a:rect l="l" t="t" r="r" b="b"/>
            <a:pathLst>
              <a:path w="12224147" h="6873296">
                <a:moveTo>
                  <a:pt x="0" y="0"/>
                </a:moveTo>
                <a:lnTo>
                  <a:pt x="12224146" y="0"/>
                </a:lnTo>
                <a:lnTo>
                  <a:pt x="12224146" y="6873295"/>
                </a:lnTo>
                <a:lnTo>
                  <a:pt x="0" y="6873295"/>
                </a:lnTo>
                <a:lnTo>
                  <a:pt x="0" y="0"/>
                </a:lnTo>
                <a:close/>
              </a:path>
            </a:pathLst>
          </a:custGeom>
          <a:blipFill>
            <a:blip r:embed="rId11"/>
            <a:stretch>
              <a:fillRect/>
            </a:stretch>
          </a:blipFill>
        </p:spPr>
        <p:txBody>
          <a:bodyPr/>
          <a:lstStyle/>
          <a:p>
            <a:endParaRPr lang="tr-TR"/>
          </a:p>
        </p:txBody>
      </p:sp>
      <p:sp>
        <p:nvSpPr>
          <p:cNvPr id="21" name="Freeform 21"/>
          <p:cNvSpPr/>
          <p:nvPr/>
        </p:nvSpPr>
        <p:spPr>
          <a:xfrm>
            <a:off x="13471610" y="4545124"/>
            <a:ext cx="502796" cy="83381"/>
          </a:xfrm>
          <a:custGeom>
            <a:avLst/>
            <a:gdLst/>
            <a:ahLst/>
            <a:cxnLst/>
            <a:rect l="l" t="t" r="r" b="b"/>
            <a:pathLst>
              <a:path w="502796" h="83381">
                <a:moveTo>
                  <a:pt x="0" y="0"/>
                </a:moveTo>
                <a:lnTo>
                  <a:pt x="502796" y="0"/>
                </a:lnTo>
                <a:lnTo>
                  <a:pt x="502796" y="83380"/>
                </a:lnTo>
                <a:lnTo>
                  <a:pt x="0" y="83380"/>
                </a:lnTo>
                <a:lnTo>
                  <a:pt x="0" y="0"/>
                </a:lnTo>
                <a:close/>
              </a:path>
            </a:pathLst>
          </a:custGeom>
          <a:blipFill>
            <a:blip r:embed="rId12"/>
            <a:stretch>
              <a:fillRect l="-8" t="-69743" b="-82034"/>
            </a:stretch>
          </a:blipFill>
        </p:spPr>
        <p:txBody>
          <a:bodyPr/>
          <a:lstStyle/>
          <a:p>
            <a:endParaRPr lang="tr-TR"/>
          </a:p>
        </p:txBody>
      </p:sp>
      <p:sp>
        <p:nvSpPr>
          <p:cNvPr id="22" name="TextBox 22"/>
          <p:cNvSpPr txBox="1"/>
          <p:nvPr/>
        </p:nvSpPr>
        <p:spPr>
          <a:xfrm>
            <a:off x="3747406" y="556945"/>
            <a:ext cx="4832780" cy="781585"/>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Arial Bold"/>
                <a:ea typeface="Arial Bold"/>
                <a:cs typeface="Arial Bold"/>
                <a:sym typeface="Arial Bold"/>
              </a:rPr>
              <a:t>Veri Seti Oluşturma</a:t>
            </a:r>
          </a:p>
        </p:txBody>
      </p:sp>
      <p:sp>
        <p:nvSpPr>
          <p:cNvPr id="23" name="TextBox 23"/>
          <p:cNvSpPr txBox="1"/>
          <p:nvPr/>
        </p:nvSpPr>
        <p:spPr>
          <a:xfrm>
            <a:off x="2370317" y="2051604"/>
            <a:ext cx="3199140" cy="1887061"/>
          </a:xfrm>
          <a:prstGeom prst="rect">
            <a:avLst/>
          </a:prstGeom>
        </p:spPr>
        <p:txBody>
          <a:bodyPr lIns="0" tIns="0" rIns="0" bIns="0" rtlCol="0" anchor="t">
            <a:spAutoFit/>
          </a:bodyPr>
          <a:lstStyle/>
          <a:p>
            <a:pPr marL="388623" lvl="1" indent="-194312" algn="l">
              <a:lnSpc>
                <a:spcPts val="2520"/>
              </a:lnSpc>
              <a:buFont typeface="Arial"/>
              <a:buChar char="•"/>
            </a:pPr>
            <a:r>
              <a:rPr lang="en-US" sz="1800">
                <a:solidFill>
                  <a:srgbClr val="000000"/>
                </a:solidFill>
                <a:latin typeface="Roboto"/>
                <a:ea typeface="Roboto"/>
                <a:cs typeface="Roboto"/>
                <a:sym typeface="Roboto"/>
              </a:rPr>
              <a:t>Açık kaynak platformlardan istediğimiz nitelikte hazır veri bulamadığımız için </a:t>
            </a:r>
            <a:r>
              <a:rPr lang="en-US" sz="1800">
                <a:solidFill>
                  <a:srgbClr val="FF3131"/>
                </a:solidFill>
                <a:latin typeface="Roboto"/>
                <a:ea typeface="Roboto"/>
                <a:cs typeface="Roboto"/>
                <a:sym typeface="Roboto"/>
              </a:rPr>
              <a:t>veri kazıma (data scraping)</a:t>
            </a:r>
            <a:r>
              <a:rPr lang="en-US" sz="1800">
                <a:solidFill>
                  <a:srgbClr val="000000"/>
                </a:solidFill>
                <a:latin typeface="Roboto"/>
                <a:ea typeface="Roboto"/>
                <a:cs typeface="Roboto"/>
                <a:sym typeface="Roboto"/>
              </a:rPr>
              <a:t> yöntemi ile veri kazımaya karar verdik. </a:t>
            </a:r>
          </a:p>
        </p:txBody>
      </p:sp>
      <p:sp>
        <p:nvSpPr>
          <p:cNvPr id="24" name="TextBox 24"/>
          <p:cNvSpPr txBox="1"/>
          <p:nvPr/>
        </p:nvSpPr>
        <p:spPr>
          <a:xfrm>
            <a:off x="2365638" y="4196284"/>
            <a:ext cx="3203819" cy="1572868"/>
          </a:xfrm>
          <a:prstGeom prst="rect">
            <a:avLst/>
          </a:prstGeom>
        </p:spPr>
        <p:txBody>
          <a:bodyPr lIns="0" tIns="0" rIns="0" bIns="0" rtlCol="0" anchor="t">
            <a:spAutoFit/>
          </a:bodyPr>
          <a:lstStyle/>
          <a:p>
            <a:pPr marL="388623" lvl="1" indent="-194312" algn="l">
              <a:lnSpc>
                <a:spcPts val="2520"/>
              </a:lnSpc>
              <a:buFont typeface="Arial"/>
              <a:buChar char="•"/>
            </a:pPr>
            <a:r>
              <a:rPr lang="en-US" sz="1800">
                <a:solidFill>
                  <a:srgbClr val="000000"/>
                </a:solidFill>
                <a:latin typeface="Roboto"/>
                <a:ea typeface="Roboto"/>
                <a:cs typeface="Roboto"/>
                <a:sym typeface="Roboto"/>
              </a:rPr>
              <a:t>Twitter API'sinin veri çekme sınırları ve erişim kısıtlamaları nedeniyle, kendi algoritmamızı geliştirmeyi tercih ettik.</a:t>
            </a:r>
          </a:p>
        </p:txBody>
      </p:sp>
      <p:sp>
        <p:nvSpPr>
          <p:cNvPr id="25" name="TextBox 25"/>
          <p:cNvSpPr txBox="1"/>
          <p:nvPr/>
        </p:nvSpPr>
        <p:spPr>
          <a:xfrm>
            <a:off x="2467238" y="6046988"/>
            <a:ext cx="3203819" cy="2829639"/>
          </a:xfrm>
          <a:prstGeom prst="rect">
            <a:avLst/>
          </a:prstGeom>
        </p:spPr>
        <p:txBody>
          <a:bodyPr lIns="0" tIns="0" rIns="0" bIns="0" rtlCol="0" anchor="t">
            <a:spAutoFit/>
          </a:bodyPr>
          <a:lstStyle/>
          <a:p>
            <a:pPr marL="388623" lvl="1" indent="-194312" algn="l">
              <a:lnSpc>
                <a:spcPts val="2520"/>
              </a:lnSpc>
              <a:buFont typeface="Arial"/>
              <a:buChar char="•"/>
            </a:pPr>
            <a:r>
              <a:rPr lang="en-US" sz="1800">
                <a:solidFill>
                  <a:srgbClr val="000000"/>
                </a:solidFill>
                <a:latin typeface="Roboto"/>
                <a:ea typeface="Roboto"/>
                <a:cs typeface="Roboto"/>
                <a:sym typeface="Roboto"/>
              </a:rPr>
              <a:t>Başlangıçta geliştirdiğimiz algoritmada, Twitter'ın bellek kısıtlamalarıyla karşılaştığımız için hem yorumların </a:t>
            </a:r>
            <a:r>
              <a:rPr lang="en-US" sz="1800">
                <a:solidFill>
                  <a:srgbClr val="FF914D"/>
                </a:solidFill>
                <a:latin typeface="Roboto"/>
                <a:ea typeface="Roboto"/>
                <a:cs typeface="Roboto"/>
                <a:sym typeface="Roboto"/>
              </a:rPr>
              <a:t>tarih aralıklarını</a:t>
            </a:r>
            <a:r>
              <a:rPr lang="en-US" sz="1800">
                <a:solidFill>
                  <a:srgbClr val="000000"/>
                </a:solidFill>
                <a:latin typeface="Roboto"/>
                <a:ea typeface="Roboto"/>
                <a:cs typeface="Roboto"/>
                <a:sym typeface="Roboto"/>
              </a:rPr>
              <a:t> hem de </a:t>
            </a:r>
            <a:r>
              <a:rPr lang="en-US" sz="1800">
                <a:solidFill>
                  <a:srgbClr val="FF914D"/>
                </a:solidFill>
                <a:latin typeface="Roboto"/>
                <a:ea typeface="Roboto"/>
                <a:cs typeface="Roboto"/>
                <a:sym typeface="Roboto"/>
              </a:rPr>
              <a:t>entity anahtar kelimelerini</a:t>
            </a:r>
            <a:r>
              <a:rPr lang="en-US" sz="1800">
                <a:solidFill>
                  <a:srgbClr val="000000"/>
                </a:solidFill>
                <a:latin typeface="Roboto"/>
                <a:ea typeface="Roboto"/>
                <a:cs typeface="Roboto"/>
                <a:sym typeface="Roboto"/>
              </a:rPr>
              <a:t> belirleyerek bu kısıtlamaların üstesinden geldik.</a:t>
            </a:r>
          </a:p>
        </p:txBody>
      </p:sp>
      <p:sp>
        <p:nvSpPr>
          <p:cNvPr id="26" name="Freeform 26"/>
          <p:cNvSpPr/>
          <p:nvPr/>
        </p:nvSpPr>
        <p:spPr>
          <a:xfrm>
            <a:off x="13152965" y="4648886"/>
            <a:ext cx="366918" cy="85645"/>
          </a:xfrm>
          <a:custGeom>
            <a:avLst/>
            <a:gdLst/>
            <a:ahLst/>
            <a:cxnLst/>
            <a:rect l="l" t="t" r="r" b="b"/>
            <a:pathLst>
              <a:path w="366918" h="85645">
                <a:moveTo>
                  <a:pt x="0" y="0"/>
                </a:moveTo>
                <a:lnTo>
                  <a:pt x="366918" y="0"/>
                </a:lnTo>
                <a:lnTo>
                  <a:pt x="366918" y="85646"/>
                </a:lnTo>
                <a:lnTo>
                  <a:pt x="0" y="85646"/>
                </a:lnTo>
                <a:lnTo>
                  <a:pt x="0" y="0"/>
                </a:lnTo>
                <a:close/>
              </a:path>
            </a:pathLst>
          </a:custGeom>
          <a:blipFill>
            <a:blip r:embed="rId12"/>
            <a:stretch>
              <a:fillRect l="-3086" t="-51499" r="-33329" b="-92497"/>
            </a:stretch>
          </a:blipFill>
        </p:spPr>
        <p:txBody>
          <a:bodyPr/>
          <a:lstStyle/>
          <a:p>
            <a:endParaRPr lang="tr-T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1876</Words>
  <Application>Microsoft Office PowerPoint</Application>
  <PresentationFormat>Özel</PresentationFormat>
  <Paragraphs>139</Paragraphs>
  <Slides>18</Slides>
  <Notes>0</Notes>
  <HiddenSlides>0</HiddenSlides>
  <MMClips>1</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18</vt:i4>
      </vt:variant>
    </vt:vector>
  </HeadingPairs>
  <TitlesOfParts>
    <vt:vector size="29" baseType="lpstr">
      <vt:lpstr>Roboto Bold</vt:lpstr>
      <vt:lpstr>Calibri</vt:lpstr>
      <vt:lpstr>DM Sans</vt:lpstr>
      <vt:lpstr>Arial Bold</vt:lpstr>
      <vt:lpstr>Bebas Neue Bold</vt:lpstr>
      <vt:lpstr>Roboto Bold Italics</vt:lpstr>
      <vt:lpstr>29LT Bukra Semi Condensed Bold</vt:lpstr>
      <vt:lpstr>Abril Fatface</vt:lpstr>
      <vt:lpstr>Arial</vt:lpstr>
      <vt:lpstr>Roboto</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TDDİ_SENARYO_DETAYLI Kopyası</dc:title>
  <cp:lastModifiedBy>Dila İkra Aygün</cp:lastModifiedBy>
  <cp:revision>2</cp:revision>
  <dcterms:created xsi:type="dcterms:W3CDTF">2006-08-16T00:00:00Z</dcterms:created>
  <dcterms:modified xsi:type="dcterms:W3CDTF">2024-08-09T09:13:59Z</dcterms:modified>
  <dc:identifier>DAGNJRVWYT0</dc:identifier>
</cp:coreProperties>
</file>